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handoutMasterIdLst>
    <p:handoutMasterId r:id="rId21"/>
  </p:handoutMasterIdLst>
  <p:sldIdLst>
    <p:sldId id="256" r:id="rId2"/>
    <p:sldId id="257" r:id="rId3"/>
    <p:sldId id="258" r:id="rId4"/>
    <p:sldId id="260" r:id="rId5"/>
    <p:sldId id="261" r:id="rId6"/>
    <p:sldId id="262" r:id="rId7"/>
    <p:sldId id="263" r:id="rId8"/>
    <p:sldId id="264" r:id="rId9"/>
    <p:sldId id="267" r:id="rId10"/>
    <p:sldId id="276" r:id="rId11"/>
    <p:sldId id="268" r:id="rId12"/>
    <p:sldId id="269" r:id="rId13"/>
    <p:sldId id="270" r:id="rId14"/>
    <p:sldId id="271" r:id="rId15"/>
    <p:sldId id="272" r:id="rId16"/>
    <p:sldId id="273" r:id="rId17"/>
    <p:sldId id="274" r:id="rId18"/>
    <p:sldId id="275" r:id="rId19"/>
  </p:sldIdLst>
  <p:sldSz cx="12192000" cy="6858000"/>
  <p:notesSz cx="9926638" cy="6797675"/>
  <p:defaultTextStyle>
    <a:defPPr>
      <a:defRPr lang="da-DK"/>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Pelfort, Lucie" initials="PL" lastIdx="2" clrIdx="6">
    <p:extLst>
      <p:ext uri="{19B8F6BF-5375-455C-9EA6-DF929625EA0E}">
        <p15:presenceInfo xmlns:p15="http://schemas.microsoft.com/office/powerpoint/2012/main" userId="S-1-5-21-525788414-1921020387-24915789-57169" providerId="AD"/>
      </p:ext>
    </p:extLst>
  </p:cmAuthor>
  <p:cmAuthor id="1" name="Birgitte Krogh-Poulsen" initials="BK" lastIdx="3" clrIdx="0">
    <p:extLst>
      <p:ext uri="{19B8F6BF-5375-455C-9EA6-DF929625EA0E}">
        <p15:presenceInfo xmlns:p15="http://schemas.microsoft.com/office/powerpoint/2012/main" userId="04127e110c7b4a7e" providerId="Windows Live"/>
      </p:ext>
    </p:extLst>
  </p:cmAuthor>
  <p:cmAuthor id="8" name="Castillo, Liliana" initials="CL" lastIdx="1" clrIdx="7">
    <p:extLst>
      <p:ext uri="{19B8F6BF-5375-455C-9EA6-DF929625EA0E}">
        <p15:presenceInfo xmlns:p15="http://schemas.microsoft.com/office/powerpoint/2012/main" userId="S-1-5-21-525788414-1921020387-24915789-17232" providerId="AD"/>
      </p:ext>
    </p:extLst>
  </p:cmAuthor>
  <p:cmAuthor id="2" name="Pelfort, Lucie" initials="LP" lastIdx="11" clrIdx="1">
    <p:extLst>
      <p:ext uri="{19B8F6BF-5375-455C-9EA6-DF929625EA0E}">
        <p15:presenceInfo xmlns:p15="http://schemas.microsoft.com/office/powerpoint/2012/main" userId="Pelfort, Lucie" providerId="None"/>
      </p:ext>
    </p:extLst>
  </p:cmAuthor>
  <p:cmAuthor id="3" name="Colombini, Jane" initials="CJ" lastIdx="10" clrIdx="2">
    <p:extLst>
      <p:ext uri="{19B8F6BF-5375-455C-9EA6-DF929625EA0E}">
        <p15:presenceInfo xmlns:p15="http://schemas.microsoft.com/office/powerpoint/2012/main" userId="S-1-5-21-525788414-1921020387-24915789-17169" providerId="AD"/>
      </p:ext>
    </p:extLst>
  </p:cmAuthor>
  <p:cmAuthor id="4" name="Hauchère Vuong, Aurélie" initials="HVA" lastIdx="7" clrIdx="3">
    <p:extLst>
      <p:ext uri="{19B8F6BF-5375-455C-9EA6-DF929625EA0E}">
        <p15:presenceInfo xmlns:p15="http://schemas.microsoft.com/office/powerpoint/2012/main" userId="S-1-5-21-525788414-1921020387-24915789-16027" providerId="AD"/>
      </p:ext>
    </p:extLst>
  </p:cmAuthor>
  <p:cmAuthor id="5" name="Marita Boe" initials="MB" lastIdx="27" clrIdx="4">
    <p:extLst>
      <p:ext uri="{19B8F6BF-5375-455C-9EA6-DF929625EA0E}">
        <p15:presenceInfo xmlns:p15="http://schemas.microsoft.com/office/powerpoint/2012/main" userId="00dd330dbd2753c9" providerId="Windows Live"/>
      </p:ext>
    </p:extLst>
  </p:cmAuthor>
  <p:cmAuthor id="6" name="LP" initials="LP" lastIdx="3" clrIdx="5">
    <p:extLst>
      <p:ext uri="{19B8F6BF-5375-455C-9EA6-DF929625EA0E}">
        <p15:presenceInfo xmlns:p15="http://schemas.microsoft.com/office/powerpoint/2012/main" userId="L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2DBE"/>
    <a:srgbClr val="1F1F43"/>
    <a:srgbClr val="230050"/>
    <a:srgbClr val="A31C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945" autoAdjust="0"/>
    <p:restoredTop sz="78389" autoAdjust="0"/>
  </p:normalViewPr>
  <p:slideViewPr>
    <p:cSldViewPr snapToGrid="0">
      <p:cViewPr varScale="1">
        <p:scale>
          <a:sx n="86" d="100"/>
          <a:sy n="86" d="100"/>
        </p:scale>
        <p:origin x="786" y="96"/>
      </p:cViewPr>
      <p:guideLst>
        <p:guide orient="horz" pos="2160"/>
        <p:guide pos="3840"/>
      </p:guideLst>
    </p:cSldViewPr>
  </p:slideViewPr>
  <p:notesTextViewPr>
    <p:cViewPr>
      <p:scale>
        <a:sx n="1" d="1"/>
        <a:sy n="1" d="1"/>
      </p:scale>
      <p:origin x="0" y="0"/>
    </p:cViewPr>
  </p:notesTextViewPr>
  <p:notesViewPr>
    <p:cSldViewPr snapToGrid="0">
      <p:cViewPr varScale="1">
        <p:scale>
          <a:sx n="95" d="100"/>
          <a:sy n="95" d="100"/>
        </p:scale>
        <p:origin x="3768"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FE9218F-986C-0448-8E05-9F79A28C149E}"/>
              </a:ext>
            </a:extLst>
          </p:cNvPr>
          <p:cNvSpPr>
            <a:spLocks noGrp="1"/>
          </p:cNvSpPr>
          <p:nvPr>
            <p:ph type="ftr" sz="quarter" idx="2"/>
          </p:nvPr>
        </p:nvSpPr>
        <p:spPr>
          <a:xfrm>
            <a:off x="561509" y="6456612"/>
            <a:ext cx="7749183" cy="341064"/>
          </a:xfrm>
          <a:prstGeom prst="rect">
            <a:avLst/>
          </a:prstGeom>
        </p:spPr>
        <p:txBody>
          <a:bodyPr vert="horz" lIns="91440" tIns="45720" rIns="91440" bIns="45720" rtlCol="0" anchor="b"/>
          <a:lstStyle>
            <a:lvl1pPr algn="l">
              <a:defRPr sz="1200"/>
            </a:lvl1pPr>
          </a:lstStyle>
          <a:p>
            <a:r>
              <a:rPr lang="fr-CH" sz="1000" b="1" dirty="0">
                <a:solidFill>
                  <a:srgbClr val="230050"/>
                </a:solidFill>
                <a:latin typeface="Noto Sans SemiBold" panose="020B0502040504020204" pitchFamily="34" charset="0"/>
              </a:rPr>
              <a:t>ILO </a:t>
            </a:r>
            <a:r>
              <a:rPr lang="fr-CH" sz="1000" b="1" dirty="0" err="1">
                <a:solidFill>
                  <a:srgbClr val="230050"/>
                </a:solidFill>
                <a:latin typeface="Noto Sans SemiBold" panose="020B0502040504020204" pitchFamily="34" charset="0"/>
              </a:rPr>
              <a:t>Toolkit</a:t>
            </a:r>
            <a:r>
              <a:rPr lang="fr-CH" sz="1000" b="1" dirty="0">
                <a:solidFill>
                  <a:srgbClr val="230050"/>
                </a:solidFill>
                <a:latin typeface="Noto Sans SemiBold" panose="020B0502040504020204" pitchFamily="34" charset="0"/>
              </a:rPr>
              <a:t> on </a:t>
            </a:r>
            <a:r>
              <a:rPr lang="fr-CH" sz="1000" b="1" dirty="0" err="1">
                <a:solidFill>
                  <a:srgbClr val="230050"/>
                </a:solidFill>
                <a:latin typeface="Noto Sans SemiBold" panose="020B0502040504020204" pitchFamily="34" charset="0"/>
              </a:rPr>
              <a:t>Developing</a:t>
            </a:r>
            <a:r>
              <a:rPr lang="fr-CH" sz="1000" b="1" dirty="0">
                <a:solidFill>
                  <a:srgbClr val="230050"/>
                </a:solidFill>
                <a:latin typeface="Noto Sans SemiBold" panose="020B0502040504020204" pitchFamily="34" charset="0"/>
              </a:rPr>
              <a:t> National Action Plans on </a:t>
            </a:r>
            <a:r>
              <a:rPr lang="fr-CH" sz="1000" b="1" dirty="0" err="1">
                <a:solidFill>
                  <a:srgbClr val="230050"/>
                </a:solidFill>
                <a:latin typeface="Noto Sans SemiBold" panose="020B0502040504020204" pitchFamily="34" charset="0"/>
              </a:rPr>
              <a:t>Forced</a:t>
            </a:r>
            <a:r>
              <a:rPr lang="fr-CH" sz="1000" b="1" dirty="0">
                <a:solidFill>
                  <a:srgbClr val="230050"/>
                </a:solidFill>
                <a:latin typeface="Noto Sans SemiBold" panose="020B0502040504020204" pitchFamily="34" charset="0"/>
              </a:rPr>
              <a:t> Labour</a:t>
            </a:r>
          </a:p>
          <a:p>
            <a:endParaRPr lang="fr-FR" dirty="0"/>
          </a:p>
        </p:txBody>
      </p:sp>
      <p:sp>
        <p:nvSpPr>
          <p:cNvPr id="5" name="Espace réservé du numéro de diapositive 4">
            <a:extLst>
              <a:ext uri="{FF2B5EF4-FFF2-40B4-BE49-F238E27FC236}">
                <a16:creationId xmlns:a16="http://schemas.microsoft.com/office/drawing/2014/main" id="{2D2A8EEF-44BC-E842-8CBB-3F83CC77B601}"/>
              </a:ext>
            </a:extLst>
          </p:cNvPr>
          <p:cNvSpPr>
            <a:spLocks noGrp="1"/>
          </p:cNvSpPr>
          <p:nvPr>
            <p:ph type="sldNum" sz="quarter" idx="3"/>
          </p:nvPr>
        </p:nvSpPr>
        <p:spPr>
          <a:xfrm>
            <a:off x="6297537" y="6325047"/>
            <a:ext cx="3242540" cy="341064"/>
          </a:xfrm>
          <a:prstGeom prst="rect">
            <a:avLst/>
          </a:prstGeom>
        </p:spPr>
        <p:txBody>
          <a:bodyPr vert="horz" lIns="91440" tIns="45720" rIns="91440" bIns="45720" rtlCol="0" anchor="b"/>
          <a:lstStyle>
            <a:lvl1pPr algn="r">
              <a:defRPr sz="1200"/>
            </a:lvl1pPr>
          </a:lstStyle>
          <a:p>
            <a:fld id="{E1528168-2593-0847-8AC1-3580B92FF26C}" type="slidenum">
              <a:rPr lang="fr-FR" sz="1000" smtClean="0">
                <a:solidFill>
                  <a:srgbClr val="1E2DBE"/>
                </a:solidFill>
                <a:latin typeface="Noto Sans Light" panose="020B0402040504020204" pitchFamily="34" charset="0"/>
              </a:rPr>
              <a:t>‹#›</a:t>
            </a:fld>
            <a:endParaRPr lang="fr-FR" sz="1000" dirty="0">
              <a:solidFill>
                <a:srgbClr val="1E2DBE"/>
              </a:solidFill>
              <a:latin typeface="Noto Sans Light" panose="020B0402040504020204" pitchFamily="34" charset="0"/>
            </a:endParaRPr>
          </a:p>
        </p:txBody>
      </p:sp>
    </p:spTree>
    <p:extLst>
      <p:ext uri="{BB962C8B-B14F-4D97-AF65-F5344CB8AC3E}">
        <p14:creationId xmlns:p14="http://schemas.microsoft.com/office/powerpoint/2010/main" val="10578621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2" y="0"/>
            <a:ext cx="4301543" cy="341064"/>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a-DK"/>
          </a:p>
        </p:txBody>
      </p:sp>
      <p:sp>
        <p:nvSpPr>
          <p:cNvPr id="3" name="Pladsholder til dato 2"/>
          <p:cNvSpPr>
            <a:spLocks noGrp="1"/>
          </p:cNvSpPr>
          <p:nvPr>
            <p:ph type="dt" idx="1"/>
          </p:nvPr>
        </p:nvSpPr>
        <p:spPr>
          <a:xfrm>
            <a:off x="5622800" y="0"/>
            <a:ext cx="4301543" cy="341064"/>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FE35F1DD-C26F-46F6-A364-D8408230FB2A}" type="datetimeFigureOut">
              <a:rPr lang="da-DK"/>
              <a:pPr>
                <a:defRPr/>
              </a:pPr>
              <a:t>26-11-2020</a:t>
            </a:fld>
            <a:endParaRPr lang="da-DK"/>
          </a:p>
        </p:txBody>
      </p:sp>
      <p:sp>
        <p:nvSpPr>
          <p:cNvPr id="4" name="Pladsholder til slidebillede 3"/>
          <p:cNvSpPr>
            <a:spLocks noGrp="1" noRot="1" noChangeAspect="1"/>
          </p:cNvSpPr>
          <p:nvPr>
            <p:ph type="sldImg" idx="2"/>
          </p:nvPr>
        </p:nvSpPr>
        <p:spPr>
          <a:xfrm>
            <a:off x="2925763" y="850900"/>
            <a:ext cx="4075112" cy="2292350"/>
          </a:xfrm>
          <a:prstGeom prst="rect">
            <a:avLst/>
          </a:prstGeom>
          <a:noFill/>
          <a:ln w="12700">
            <a:solidFill>
              <a:prstClr val="black"/>
            </a:solidFill>
          </a:ln>
        </p:spPr>
        <p:txBody>
          <a:bodyPr vert="horz" lIns="91440" tIns="45720" rIns="91440" bIns="45720" rtlCol="0" anchor="ctr"/>
          <a:lstStyle/>
          <a:p>
            <a:pPr lvl="0"/>
            <a:endParaRPr lang="da-DK" noProof="0"/>
          </a:p>
        </p:txBody>
      </p:sp>
      <p:sp>
        <p:nvSpPr>
          <p:cNvPr id="5" name="Pladsholder til noter 4"/>
          <p:cNvSpPr>
            <a:spLocks noGrp="1"/>
          </p:cNvSpPr>
          <p:nvPr>
            <p:ph type="body" sz="quarter" idx="3"/>
          </p:nvPr>
        </p:nvSpPr>
        <p:spPr>
          <a:xfrm>
            <a:off x="992665" y="3271381"/>
            <a:ext cx="7941310" cy="2676585"/>
          </a:xfrm>
          <a:prstGeom prst="rect">
            <a:avLst/>
          </a:prstGeom>
        </p:spPr>
        <p:txBody>
          <a:bodyPr vert="horz" lIns="91440" tIns="45720" rIns="91440" bIns="45720" rtlCol="0"/>
          <a:lstStyle/>
          <a:p>
            <a:pPr lvl="0"/>
            <a:r>
              <a:rPr lang="da-DK" noProof="0"/>
              <a:t>Rediger typografien i masterens</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6" name="Pladsholder til sidefod 5"/>
          <p:cNvSpPr>
            <a:spLocks noGrp="1"/>
          </p:cNvSpPr>
          <p:nvPr>
            <p:ph type="ftr" sz="quarter" idx="4"/>
          </p:nvPr>
        </p:nvSpPr>
        <p:spPr>
          <a:xfrm>
            <a:off x="2" y="6456612"/>
            <a:ext cx="4301543" cy="341064"/>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a-DK"/>
          </a:p>
        </p:txBody>
      </p:sp>
      <p:sp>
        <p:nvSpPr>
          <p:cNvPr id="7" name="Pladsholder til slidenummer 6"/>
          <p:cNvSpPr>
            <a:spLocks noGrp="1"/>
          </p:cNvSpPr>
          <p:nvPr>
            <p:ph type="sldNum" sz="quarter" idx="5"/>
          </p:nvPr>
        </p:nvSpPr>
        <p:spPr>
          <a:xfrm>
            <a:off x="5622800" y="6456612"/>
            <a:ext cx="4301543" cy="341064"/>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572C0F48-2888-4FA4-A06A-9A8530DA18D8}" type="slidenum">
              <a:rPr lang="da-DK"/>
              <a:pPr>
                <a:defRPr/>
              </a:pPr>
              <a:t>‹#›</a:t>
            </a:fld>
            <a:endParaRPr lang="da-DK"/>
          </a:p>
        </p:txBody>
      </p:sp>
    </p:spTree>
    <p:extLst>
      <p:ext uri="{BB962C8B-B14F-4D97-AF65-F5344CB8AC3E}">
        <p14:creationId xmlns:p14="http://schemas.microsoft.com/office/powerpoint/2010/main" val="28550481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ilo.org/ipec/Informationresources/WCMS_568877/lang--en/index.ht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flbusiness.network/"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theguardian.com/law/2010/sep/30/modern-day-slavery-fishing-europe"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www.newstatesman.com/culture/books/2016/02/marine-and-human-costs-illegal-fishing"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800" baseline="0" noProof="0" dirty="0" smtClean="0">
                <a:latin typeface="Noto Sans" panose="020B0502040504020204" pitchFamily="34" charset="0"/>
                <a:ea typeface="Noto Sans" panose="020B0502040504020204" pitchFamily="34" charset="0"/>
                <a:cs typeface="Noto Sans" panose="020B0502040504020204" pitchFamily="34" charset="0"/>
              </a:rPr>
              <a:t> </a:t>
            </a:r>
            <a:r>
              <a:rPr lang="en-GB" sz="1800" b="0" i="0" u="sng" noProof="0" dirty="0" smtClean="0">
                <a:latin typeface="Noto Sans" panose="020B0502040504020204" pitchFamily="34" charset="0"/>
                <a:ea typeface="Noto Sans" panose="020B0502040504020204" pitchFamily="34" charset="0"/>
                <a:cs typeface="Noto Sans" panose="020B0502040504020204" pitchFamily="34" charset="0"/>
              </a:rPr>
              <a:t>Source</a:t>
            </a:r>
            <a:r>
              <a:rPr lang="en-GB" sz="1800" b="0" i="0" noProof="0" dirty="0" smtClean="0">
                <a:latin typeface="Noto Sans" panose="020B0502040504020204" pitchFamily="34" charset="0"/>
                <a:ea typeface="Noto Sans" panose="020B0502040504020204" pitchFamily="34" charset="0"/>
                <a:cs typeface="Noto Sans" panose="020B0502040504020204" pitchFamily="34" charset="0"/>
              </a:rPr>
              <a:t>: ILO: </a:t>
            </a:r>
            <a:r>
              <a:rPr lang="en-GB" sz="1800" b="0" i="1" noProof="0" dirty="0" smtClean="0">
                <a:latin typeface="Noto Sans" panose="020B0502040504020204" pitchFamily="34" charset="0"/>
                <a:ea typeface="Noto Sans" panose="020B0502040504020204" pitchFamily="34" charset="0"/>
                <a:cs typeface="Noto Sans" panose="020B0502040504020204" pitchFamily="34" charset="0"/>
              </a:rPr>
              <a:t>Toolkit for development and implementation of National Action Plans (NAPs) on Child Labour </a:t>
            </a:r>
            <a:r>
              <a:rPr lang="en-GB" sz="1800" b="0" i="0" noProof="0" dirty="0" smtClean="0">
                <a:latin typeface="Noto Sans" panose="020B0502040504020204" pitchFamily="34" charset="0"/>
                <a:ea typeface="Noto Sans" panose="020B0502040504020204" pitchFamily="34" charset="0"/>
                <a:cs typeface="Noto Sans" panose="020B0502040504020204" pitchFamily="34" charset="0"/>
              </a:rPr>
              <a:t>(Geneva, 2017). </a:t>
            </a:r>
            <a:br>
              <a:rPr lang="en-GB" sz="1800" b="0" i="0" noProof="0" dirty="0" smtClean="0">
                <a:latin typeface="Noto Sans" panose="020B0502040504020204" pitchFamily="34" charset="0"/>
                <a:ea typeface="Noto Sans" panose="020B0502040504020204" pitchFamily="34" charset="0"/>
                <a:cs typeface="Noto Sans" panose="020B0502040504020204" pitchFamily="34" charset="0"/>
              </a:rPr>
            </a:br>
            <a:r>
              <a:rPr lang="en-GB" sz="1800" b="0" i="0" noProof="0" dirty="0" smtClean="0">
                <a:latin typeface="Noto Sans" panose="020B0502040504020204" pitchFamily="34" charset="0"/>
                <a:ea typeface="Noto Sans" panose="020B0502040504020204" pitchFamily="34" charset="0"/>
                <a:cs typeface="Noto Sans" panose="020B0502040504020204" pitchFamily="34" charset="0"/>
              </a:rPr>
              <a:t> Available at: </a:t>
            </a:r>
            <a:r>
              <a:rPr lang="en-GB" sz="1800" b="0" i="0" u="sng" noProof="0" dirty="0" smtClean="0">
                <a:latin typeface="Noto Sans" panose="020B0502040504020204" pitchFamily="34" charset="0"/>
                <a:ea typeface="Noto Sans" panose="020B0502040504020204" pitchFamily="34" charset="0"/>
                <a:cs typeface="Noto Sans" panose="020B0502040504020204" pitchFamily="34" charset="0"/>
                <a:hlinkClick r:id="rId3"/>
              </a:rPr>
              <a:t>www.ilo.org/ipec/Informationresources/WCMS_568877/lang--en/index.htm</a:t>
            </a:r>
            <a:r>
              <a:rPr lang="en-GB" sz="1800" b="0" i="0" noProof="0" dirty="0" smtClean="0">
                <a:latin typeface="Noto Sans" panose="020B0502040504020204" pitchFamily="34" charset="0"/>
                <a:ea typeface="Noto Sans" panose="020B0502040504020204" pitchFamily="34" charset="0"/>
                <a:cs typeface="Noto Sans" panose="020B0502040504020204" pitchFamily="34" charset="0"/>
              </a:rPr>
              <a:t>.</a:t>
            </a:r>
            <a:endParaRPr lang="en-GB" sz="1800" b="0" i="0" noProof="0" dirty="0">
              <a:latin typeface="Noto Sans" panose="020B0502040504020204" pitchFamily="34" charset="0"/>
              <a:ea typeface="Noto Sans" panose="020B0502040504020204" pitchFamily="34" charset="0"/>
              <a:cs typeface="Noto Sans" panose="020B0502040504020204" pitchFamily="34" charset="0"/>
            </a:endParaRPr>
          </a:p>
        </p:txBody>
      </p:sp>
      <p:sp>
        <p:nvSpPr>
          <p:cNvPr id="4" name="Pladsholder til slidenummer 3"/>
          <p:cNvSpPr>
            <a:spLocks noGrp="1"/>
          </p:cNvSpPr>
          <p:nvPr>
            <p:ph type="sldNum" sz="quarter" idx="10"/>
          </p:nvPr>
        </p:nvSpPr>
        <p:spPr/>
        <p:txBody>
          <a:bodyPr/>
          <a:lstStyle/>
          <a:p>
            <a:pPr>
              <a:defRPr/>
            </a:pPr>
            <a:fld id="{572C0F48-2888-4FA4-A06A-9A8530DA18D8}" type="slidenum">
              <a:rPr lang="da-DK" smtClean="0"/>
              <a:pPr>
                <a:defRPr/>
              </a:pPr>
              <a:t>1</a:t>
            </a:fld>
            <a:endParaRPr lang="da-DK"/>
          </a:p>
        </p:txBody>
      </p:sp>
    </p:spTree>
    <p:extLst>
      <p:ext uri="{BB962C8B-B14F-4D97-AF65-F5344CB8AC3E}">
        <p14:creationId xmlns:p14="http://schemas.microsoft.com/office/powerpoint/2010/main" val="808010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Pladsholder til slidebillede 1"/>
          <p:cNvSpPr>
            <a:spLocks noGrp="1" noRot="1" noChangeAspect="1"/>
          </p:cNvSpPr>
          <p:nvPr>
            <p:ph type="sldImg"/>
          </p:nvPr>
        </p:nvSpPr>
        <p:spPr bwMode="auto">
          <a:noFill/>
          <a:ln>
            <a:solidFill>
              <a:srgbClr val="000000"/>
            </a:solidFill>
            <a:miter lim="800000"/>
            <a:headEnd/>
            <a:tailEnd/>
          </a:ln>
        </p:spPr>
      </p:sp>
      <p:sp>
        <p:nvSpPr>
          <p:cNvPr id="31746" name="Pladsholder til not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1800" b="0" i="0" kern="1200" dirty="0">
                <a:solidFill>
                  <a:schemeClr val="tx1"/>
                </a:solidFill>
                <a:latin typeface="Noto Sans" panose="020B0502040504020204" pitchFamily="34" charset="0"/>
                <a:ea typeface="Noto Sans" panose="020B0502040504020204" pitchFamily="34" charset="0"/>
                <a:cs typeface="Noto Sans" panose="020B0502040504020204" pitchFamily="34" charset="0"/>
              </a:rPr>
              <a:t>All of these targets are crucially important to eradicate poverty and create decent work opportunities that will prevent forced labour, human trafficking and child labour.</a:t>
            </a:r>
          </a:p>
        </p:txBody>
      </p:sp>
      <p:sp>
        <p:nvSpPr>
          <p:cNvPr id="31747" name="Pladsholder til slide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1686823-E8BE-4477-B673-80861C13E70E}" type="slidenum">
              <a:rPr lang="da-DK">
                <a:cs typeface="Arial" charset="0"/>
              </a:rPr>
              <a:pPr fontAlgn="base">
                <a:spcBef>
                  <a:spcPct val="0"/>
                </a:spcBef>
                <a:spcAft>
                  <a:spcPct val="0"/>
                </a:spcAft>
              </a:pPr>
              <a:t>10</a:t>
            </a:fld>
            <a:endParaRPr lang="da-DK">
              <a:cs typeface="Arial" charset="0"/>
            </a:endParaRPr>
          </a:p>
        </p:txBody>
      </p:sp>
    </p:spTree>
    <p:extLst>
      <p:ext uri="{BB962C8B-B14F-4D97-AF65-F5344CB8AC3E}">
        <p14:creationId xmlns:p14="http://schemas.microsoft.com/office/powerpoint/2010/main" val="397505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Pladsholder til slidebillede 1"/>
          <p:cNvSpPr>
            <a:spLocks noGrp="1" noRot="1" noChangeAspect="1"/>
          </p:cNvSpPr>
          <p:nvPr>
            <p:ph type="sldImg"/>
          </p:nvPr>
        </p:nvSpPr>
        <p:spPr bwMode="auto">
          <a:noFill/>
          <a:ln>
            <a:solidFill>
              <a:srgbClr val="000000"/>
            </a:solidFill>
            <a:miter lim="800000"/>
            <a:headEnd/>
            <a:tailEnd/>
          </a:ln>
        </p:spPr>
      </p:sp>
      <p:sp>
        <p:nvSpPr>
          <p:cNvPr id="34818" name="Pladsholder til not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1800" b="0" i="0" kern="1200" dirty="0">
                <a:solidFill>
                  <a:schemeClr val="tx1"/>
                </a:solidFill>
                <a:latin typeface="Noto Sans" panose="020B0502040504020204" pitchFamily="34" charset="0"/>
                <a:ea typeface="Noto Sans" panose="020B0502040504020204" pitchFamily="34" charset="0"/>
                <a:cs typeface="Noto Sans" panose="020B0502040504020204" pitchFamily="34" charset="0"/>
              </a:rPr>
              <a:t>A good example of the link between unsustainable environmental practices, unsustainable economics and the use of forced labour is a substantial part of the fishing industry in Asia, where overfishing and environmental degradation has caused economic pressure, leading to (possibly increased) use of forced labour on board fishing vessels. As vessels go further out to sea, spending more money on fuel etc., the use of forced labour has become a way to try to cut costs. This interplays with other factors (e.g. cultural traits and perceptions of fishing as undesirable work</a:t>
            </a:r>
            <a:r>
              <a:rPr lang="en-GB" sz="1800" b="0" i="0" kern="1200" dirty="0" smtClean="0">
                <a:solidFill>
                  <a:schemeClr val="tx1"/>
                </a:solidFill>
                <a:latin typeface="Noto Sans" panose="020B0502040504020204" pitchFamily="34" charset="0"/>
                <a:ea typeface="Noto Sans" panose="020B0502040504020204" pitchFamily="34" charset="0"/>
                <a:cs typeface="Noto Sans" panose="020B0502040504020204" pitchFamily="34" charset="0"/>
              </a:rPr>
              <a:t>).</a:t>
            </a:r>
            <a:endParaRPr lang="en-GB" sz="1800" b="0" i="0" kern="120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p:txBody>
      </p:sp>
      <p:sp>
        <p:nvSpPr>
          <p:cNvPr id="34819" name="Pladsholder til slide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2C502AE-3602-4209-A8A5-15D883549A09}" type="slidenum">
              <a:rPr lang="da-DK">
                <a:cs typeface="Arial" charset="0"/>
              </a:rPr>
              <a:pPr fontAlgn="base">
                <a:spcBef>
                  <a:spcPct val="0"/>
                </a:spcBef>
                <a:spcAft>
                  <a:spcPct val="0"/>
                </a:spcAft>
              </a:pPr>
              <a:t>11</a:t>
            </a:fld>
            <a:endParaRPr lang="da-DK">
              <a:cs typeface="Arial" charset="0"/>
            </a:endParaRPr>
          </a:p>
        </p:txBody>
      </p:sp>
    </p:spTree>
    <p:extLst>
      <p:ext uri="{BB962C8B-B14F-4D97-AF65-F5344CB8AC3E}">
        <p14:creationId xmlns:p14="http://schemas.microsoft.com/office/powerpoint/2010/main" val="3286573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800" b="0" i="0" kern="1200" dirty="0">
                <a:solidFill>
                  <a:schemeClr val="tx1"/>
                </a:solidFill>
                <a:latin typeface="Noto Sans" panose="020B0502040504020204" pitchFamily="34" charset="0"/>
                <a:ea typeface="Noto Sans" panose="020B0502040504020204" pitchFamily="34" charset="0"/>
                <a:cs typeface="Noto Sans" panose="020B0502040504020204" pitchFamily="34" charset="0"/>
              </a:rPr>
              <a:t>For more on equality and non-discrimination as a core right in relation to the eradication of forced labour, you can also take a look at Tool </a:t>
            </a:r>
            <a:r>
              <a:rPr lang="en-GB" sz="1800" b="0" i="0" kern="1200" dirty="0" smtClean="0">
                <a:solidFill>
                  <a:schemeClr val="tx1"/>
                </a:solidFill>
                <a:latin typeface="Noto Sans" panose="020B0502040504020204" pitchFamily="34" charset="0"/>
                <a:ea typeface="Noto Sans" panose="020B0502040504020204" pitchFamily="34" charset="0"/>
                <a:cs typeface="Noto Sans" panose="020B0502040504020204" pitchFamily="34" charset="0"/>
              </a:rPr>
              <a:t>No.</a:t>
            </a:r>
            <a:r>
              <a:rPr lang="en-GB" sz="1800" b="0" i="0" kern="1200" baseline="0" dirty="0" smtClean="0">
                <a:solidFill>
                  <a:schemeClr val="tx1"/>
                </a:solidFill>
                <a:latin typeface="Noto Sans" panose="020B0502040504020204" pitchFamily="34" charset="0"/>
                <a:ea typeface="Noto Sans" panose="020B0502040504020204" pitchFamily="34" charset="0"/>
                <a:cs typeface="Noto Sans" panose="020B0502040504020204" pitchFamily="34" charset="0"/>
              </a:rPr>
              <a:t> </a:t>
            </a:r>
            <a:r>
              <a:rPr lang="en-GB" sz="1800" b="0" i="0" kern="1200" dirty="0" smtClean="0">
                <a:solidFill>
                  <a:schemeClr val="tx1"/>
                </a:solidFill>
                <a:latin typeface="Noto Sans" panose="020B0502040504020204" pitchFamily="34" charset="0"/>
                <a:ea typeface="Noto Sans" panose="020B0502040504020204" pitchFamily="34" charset="0"/>
                <a:cs typeface="Noto Sans" panose="020B0502040504020204" pitchFamily="34" charset="0"/>
              </a:rPr>
              <a:t>1 and Annex</a:t>
            </a:r>
            <a:r>
              <a:rPr lang="en-GB" sz="1800" b="0" i="0" kern="1200" baseline="0" dirty="0" smtClean="0">
                <a:solidFill>
                  <a:schemeClr val="tx1"/>
                </a:solidFill>
                <a:latin typeface="Noto Sans" panose="020B0502040504020204" pitchFamily="34" charset="0"/>
                <a:ea typeface="Noto Sans" panose="020B0502040504020204" pitchFamily="34" charset="0"/>
                <a:cs typeface="Noto Sans" panose="020B0502040504020204" pitchFamily="34" charset="0"/>
              </a:rPr>
              <a:t> 1 of the Guidance Manual (the</a:t>
            </a:r>
            <a:r>
              <a:rPr lang="en-GB" sz="1800" b="0" i="0" kern="1200" dirty="0" smtClean="0">
                <a:solidFill>
                  <a:schemeClr val="tx1"/>
                </a:solidFill>
                <a:latin typeface="Noto Sans" panose="020B0502040504020204" pitchFamily="34" charset="0"/>
                <a:ea typeface="Noto Sans" panose="020B0502040504020204" pitchFamily="34" charset="0"/>
                <a:cs typeface="Noto Sans" panose="020B0502040504020204" pitchFamily="34" charset="0"/>
              </a:rPr>
              <a:t> glossary).</a:t>
            </a:r>
            <a:endParaRPr lang="en-GB" sz="1800" b="0" i="0" kern="120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p:txBody>
      </p:sp>
      <p:sp>
        <p:nvSpPr>
          <p:cNvPr id="4" name="Pladsholder til slidenummer 3"/>
          <p:cNvSpPr>
            <a:spLocks noGrp="1"/>
          </p:cNvSpPr>
          <p:nvPr>
            <p:ph type="sldNum" sz="quarter" idx="10"/>
          </p:nvPr>
        </p:nvSpPr>
        <p:spPr/>
        <p:txBody>
          <a:bodyPr/>
          <a:lstStyle/>
          <a:p>
            <a:pPr>
              <a:defRPr/>
            </a:pPr>
            <a:fld id="{572C0F48-2888-4FA4-A06A-9A8530DA18D8}" type="slidenum">
              <a:rPr lang="da-DK" smtClean="0"/>
              <a:pPr>
                <a:defRPr/>
              </a:pPr>
              <a:t>12</a:t>
            </a:fld>
            <a:endParaRPr lang="da-DK"/>
          </a:p>
        </p:txBody>
      </p:sp>
    </p:spTree>
    <p:extLst>
      <p:ext uri="{BB962C8B-B14F-4D97-AF65-F5344CB8AC3E}">
        <p14:creationId xmlns:p14="http://schemas.microsoft.com/office/powerpoint/2010/main" val="35877358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Pladsholder til slidebillede 1"/>
          <p:cNvSpPr>
            <a:spLocks noGrp="1" noRot="1" noChangeAspect="1"/>
          </p:cNvSpPr>
          <p:nvPr>
            <p:ph type="sldImg"/>
          </p:nvPr>
        </p:nvSpPr>
        <p:spPr bwMode="auto">
          <a:noFill/>
          <a:ln>
            <a:solidFill>
              <a:srgbClr val="000000"/>
            </a:solidFill>
            <a:miter lim="800000"/>
            <a:headEnd/>
            <a:tailEnd/>
          </a:ln>
        </p:spPr>
      </p:sp>
      <p:sp>
        <p:nvSpPr>
          <p:cNvPr id="37890" name="Pladsholder til not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800" b="0" i="0" kern="1200" dirty="0">
                <a:solidFill>
                  <a:schemeClr val="tx1"/>
                </a:solidFill>
                <a:latin typeface="Noto Sans" panose="020B0502040504020204" pitchFamily="34" charset="0"/>
                <a:ea typeface="Noto Sans" panose="020B0502040504020204" pitchFamily="34" charset="0"/>
                <a:cs typeface="Noto Sans" panose="020B0502040504020204" pitchFamily="34" charset="0"/>
              </a:rPr>
              <a:t>For example, debt bondage is widespread in brick kilns in Afghanistan. It is not uncommon for families to end up as bonded labourers when their house is destroyed in acts of war in the country. With nowhere else to go, families are “taken in” by brick kiln owners and must work in return for accommodation and food and to repay loans.</a:t>
            </a:r>
          </a:p>
        </p:txBody>
      </p:sp>
      <p:sp>
        <p:nvSpPr>
          <p:cNvPr id="37891" name="Pladsholder til slide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6309952-C587-4B1A-8360-FB44B40A27DB}" type="slidenum">
              <a:rPr lang="da-DK">
                <a:cs typeface="Arial" charset="0"/>
              </a:rPr>
              <a:pPr fontAlgn="base">
                <a:spcBef>
                  <a:spcPct val="0"/>
                </a:spcBef>
                <a:spcAft>
                  <a:spcPct val="0"/>
                </a:spcAft>
              </a:pPr>
              <a:t>13</a:t>
            </a:fld>
            <a:endParaRPr lang="da-DK">
              <a:cs typeface="Arial" charset="0"/>
            </a:endParaRPr>
          </a:p>
        </p:txBody>
      </p:sp>
    </p:spTree>
    <p:extLst>
      <p:ext uri="{BB962C8B-B14F-4D97-AF65-F5344CB8AC3E}">
        <p14:creationId xmlns:p14="http://schemas.microsoft.com/office/powerpoint/2010/main" val="4092345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Pladsholder til slidebillede 1"/>
          <p:cNvSpPr>
            <a:spLocks noGrp="1" noRot="1" noChangeAspect="1"/>
          </p:cNvSpPr>
          <p:nvPr>
            <p:ph type="sldImg"/>
          </p:nvPr>
        </p:nvSpPr>
        <p:spPr bwMode="auto">
          <a:noFill/>
          <a:ln>
            <a:solidFill>
              <a:srgbClr val="000000"/>
            </a:solidFill>
            <a:miter lim="800000"/>
            <a:headEnd/>
            <a:tailEnd/>
          </a:ln>
        </p:spPr>
      </p:sp>
      <p:sp>
        <p:nvSpPr>
          <p:cNvPr id="39938" name="Pladsholder til not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800" b="0" i="0" kern="1200" noProof="0" dirty="0" smtClean="0">
                <a:solidFill>
                  <a:schemeClr val="tx1"/>
                </a:solidFill>
                <a:latin typeface="Noto Sans" panose="020B0502040504020204" pitchFamily="34" charset="0"/>
                <a:ea typeface="Noto Sans" panose="020B0502040504020204" pitchFamily="34" charset="0"/>
                <a:cs typeface="Noto Sans" panose="020B0502040504020204" pitchFamily="34" charset="0"/>
              </a:rPr>
              <a:t>There is growing international recognition that responsible business means eradicating forced labour (and other severe abuses of labour rights) from the entire supply chain. Businesses that use forced labour face an increasing risk of reputational damage, trade sanctions and, ultimately, economic losses. Global businesses are also integrating decent work standards in their supply chains, requiring their suppliers to abide by them or to face termination of contracts.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800" b="0" i="0" kern="1200" noProof="0" dirty="0" smtClean="0">
              <a:solidFill>
                <a:schemeClr val="tx1"/>
              </a:solidFill>
              <a:latin typeface="Noto Sans" panose="020B0502040504020204" pitchFamily="34" charset="0"/>
              <a:ea typeface="Noto Sans" panose="020B0502040504020204" pitchFamily="34" charset="0"/>
              <a:cs typeface="Noto Sans" panose="020B0502040504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800" b="0" i="0" kern="1200" noProof="0" dirty="0" smtClean="0">
                <a:solidFill>
                  <a:schemeClr val="tx1"/>
                </a:solidFill>
                <a:latin typeface="Noto Sans" panose="020B0502040504020204" pitchFamily="34" charset="0"/>
                <a:ea typeface="Noto Sans" panose="020B0502040504020204" pitchFamily="34" charset="0"/>
                <a:cs typeface="Noto Sans" panose="020B0502040504020204" pitchFamily="34" charset="0"/>
              </a:rPr>
              <a:t>The ILO Forced Labour Protocol calls for countries to take measures to support due diligence by both the public and private sectors to prevent and respond to risks of forced or compulsory labour (Article 2(e)).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800" b="0" i="0" kern="1200" noProof="0" dirty="0" smtClean="0">
                <a:solidFill>
                  <a:schemeClr val="tx1"/>
                </a:solidFill>
                <a:latin typeface="Noto Sans" panose="020B0502040504020204" pitchFamily="34" charset="0"/>
                <a:ea typeface="Noto Sans" panose="020B0502040504020204" pitchFamily="34" charset="0"/>
                <a:cs typeface="Noto Sans" panose="020B0502040504020204" pitchFamily="34" charset="0"/>
              </a:rPr>
              <a:t>Useful links: UN Global Compact (www.unglobalcompact.org); UN Guiding Principles</a:t>
            </a:r>
            <a:r>
              <a:rPr lang="en-GB" sz="1800" b="0" i="0" kern="1200" baseline="0" noProof="0" dirty="0" smtClean="0">
                <a:solidFill>
                  <a:schemeClr val="tx1"/>
                </a:solidFill>
                <a:latin typeface="Noto Sans" panose="020B0502040504020204" pitchFamily="34" charset="0"/>
                <a:ea typeface="Noto Sans" panose="020B0502040504020204" pitchFamily="34" charset="0"/>
                <a:cs typeface="Noto Sans" panose="020B0502040504020204" pitchFamily="34" charset="0"/>
              </a:rPr>
              <a:t> on Business and Huma Rights</a:t>
            </a:r>
            <a:r>
              <a:rPr lang="en-GB" sz="1800" b="0" i="0" kern="1200" noProof="0" dirty="0" smtClean="0">
                <a:solidFill>
                  <a:schemeClr val="tx1"/>
                </a:solidFill>
                <a:latin typeface="Noto Sans" panose="020B0502040504020204" pitchFamily="34" charset="0"/>
                <a:ea typeface="Noto Sans" panose="020B0502040504020204" pitchFamily="34" charset="0"/>
                <a:cs typeface="Noto Sans" panose="020B0502040504020204" pitchFamily="34" charset="0"/>
              </a:rPr>
              <a:t> (</a:t>
            </a:r>
            <a:r>
              <a:rPr lang="en-GB" sz="1800" b="0" i="0" u="sng" kern="1200" noProof="0" dirty="0" smtClean="0">
                <a:solidFill>
                  <a:schemeClr val="tx1"/>
                </a:solidFill>
                <a:latin typeface="Noto Sans" panose="020B0502040504020204" pitchFamily="34" charset="0"/>
                <a:ea typeface="Noto Sans" panose="020B0502040504020204" pitchFamily="34" charset="0"/>
                <a:cs typeface="Noto Sans" panose="020B0502040504020204" pitchFamily="34" charset="0"/>
              </a:rPr>
              <a:t>www.ohchr.org/documents/publications/guidingprinciplesbusinesshr_en.pdf</a:t>
            </a:r>
            <a:r>
              <a:rPr lang="en-GB" sz="1800" b="0" i="0" kern="1200" noProof="0" dirty="0" smtClean="0">
                <a:solidFill>
                  <a:schemeClr val="tx1"/>
                </a:solidFill>
                <a:latin typeface="Noto Sans" panose="020B0502040504020204" pitchFamily="34" charset="0"/>
                <a:ea typeface="Noto Sans" panose="020B0502040504020204" pitchFamily="34" charset="0"/>
                <a:cs typeface="Noto Sans" panose="020B0502040504020204" pitchFamily="34" charset="0"/>
              </a:rPr>
              <a:t>); Child</a:t>
            </a:r>
            <a:r>
              <a:rPr lang="en-GB" sz="1800" b="0" i="0" kern="1200" baseline="0" noProof="0" dirty="0" smtClean="0">
                <a:solidFill>
                  <a:schemeClr val="tx1"/>
                </a:solidFill>
                <a:latin typeface="Noto Sans" panose="020B0502040504020204" pitchFamily="34" charset="0"/>
                <a:ea typeface="Noto Sans" panose="020B0502040504020204" pitchFamily="34" charset="0"/>
                <a:cs typeface="Noto Sans" panose="020B0502040504020204" pitchFamily="34" charset="0"/>
              </a:rPr>
              <a:t> Labour Platform (</a:t>
            </a:r>
            <a:r>
              <a:rPr lang="en-GB" sz="1800" b="0" i="0" u="sng" kern="1200" baseline="0" noProof="0" dirty="0" smtClean="0">
                <a:solidFill>
                  <a:schemeClr val="tx1"/>
                </a:solidFill>
                <a:latin typeface="Noto Sans" panose="020B0502040504020204" pitchFamily="34" charset="0"/>
                <a:ea typeface="Noto Sans" panose="020B0502040504020204" pitchFamily="34" charset="0"/>
                <a:cs typeface="Noto Sans" panose="020B0502040504020204" pitchFamily="34" charset="0"/>
              </a:rPr>
              <a:t>www.ilo.org/clp</a:t>
            </a:r>
            <a:r>
              <a:rPr lang="en-GB" sz="1800" b="0" i="0" kern="1200" baseline="0" noProof="0" dirty="0" smtClean="0">
                <a:solidFill>
                  <a:schemeClr val="tx1"/>
                </a:solidFill>
                <a:latin typeface="Noto Sans" panose="020B0502040504020204" pitchFamily="34" charset="0"/>
                <a:ea typeface="Noto Sans" panose="020B0502040504020204" pitchFamily="34" charset="0"/>
                <a:cs typeface="Noto Sans" panose="020B0502040504020204" pitchFamily="34" charset="0"/>
              </a:rPr>
              <a:t>)</a:t>
            </a:r>
            <a:r>
              <a:rPr lang="en-GB" sz="1800" b="0" i="0" kern="1200" noProof="0" dirty="0" smtClean="0">
                <a:solidFill>
                  <a:schemeClr val="tx1"/>
                </a:solidFill>
                <a:latin typeface="Noto Sans" panose="020B0502040504020204" pitchFamily="34" charset="0"/>
                <a:ea typeface="Noto Sans" panose="020B0502040504020204" pitchFamily="34" charset="0"/>
                <a:cs typeface="Noto Sans" panose="020B0502040504020204" pitchFamily="34" charset="0"/>
              </a:rPr>
              <a:t>; and G</a:t>
            </a:r>
            <a:r>
              <a:rPr lang="en-GB" sz="1800" b="0" i="0" kern="1200" noProof="0" dirty="0" smtClean="0">
                <a:solidFill>
                  <a:schemeClr val="tx1"/>
                </a:solidFill>
                <a:latin typeface="Noto Sans" panose="020B0502040504020204" pitchFamily="34" charset="0"/>
                <a:ea typeface="Noto Sans" panose="020B0502040504020204" pitchFamily="34" charset="0"/>
                <a:cs typeface="Noto Sans" panose="020B0502040504020204" pitchFamily="34" charset="0"/>
                <a:hlinkClick r:id="rId3"/>
              </a:rPr>
              <a:t>l</a:t>
            </a:r>
            <a:r>
              <a:rPr lang="en-GB" sz="1800" b="0" i="0" kern="1200" noProof="0" dirty="0" smtClean="0">
                <a:solidFill>
                  <a:schemeClr val="tx1"/>
                </a:solidFill>
                <a:latin typeface="Noto Sans" panose="020B0502040504020204" pitchFamily="34" charset="0"/>
                <a:ea typeface="Noto Sans" panose="020B0502040504020204" pitchFamily="34" charset="0"/>
                <a:cs typeface="Noto Sans" panose="020B0502040504020204" pitchFamily="34" charset="0"/>
              </a:rPr>
              <a:t>obal Business</a:t>
            </a:r>
            <a:r>
              <a:rPr lang="en-GB" sz="1800" b="0" i="0" kern="1200" baseline="0" noProof="0" dirty="0" smtClean="0">
                <a:solidFill>
                  <a:schemeClr val="tx1"/>
                </a:solidFill>
                <a:latin typeface="Noto Sans" panose="020B0502040504020204" pitchFamily="34" charset="0"/>
                <a:ea typeface="Noto Sans" panose="020B0502040504020204" pitchFamily="34" charset="0"/>
                <a:cs typeface="Noto Sans" panose="020B0502040504020204" pitchFamily="34" charset="0"/>
              </a:rPr>
              <a:t> Network on Forced Labour </a:t>
            </a:r>
            <a:r>
              <a:rPr lang="en-GB" sz="1800" b="0" i="0" kern="1200" noProof="0" dirty="0" smtClean="0">
                <a:solidFill>
                  <a:schemeClr val="tx1"/>
                </a:solidFill>
                <a:latin typeface="Noto Sans" panose="020B0502040504020204" pitchFamily="34" charset="0"/>
                <a:ea typeface="Noto Sans" panose="020B0502040504020204" pitchFamily="34" charset="0"/>
                <a:cs typeface="Noto Sans" panose="020B0502040504020204" pitchFamily="34" charset="0"/>
              </a:rPr>
              <a:t>(</a:t>
            </a:r>
            <a:r>
              <a:rPr lang="en-GB" sz="1800" b="0" i="0" u="sng" kern="1200" noProof="0" dirty="0" smtClean="0">
                <a:solidFill>
                  <a:schemeClr val="tx1"/>
                </a:solidFill>
                <a:latin typeface="Noto Sans" panose="020B0502040504020204" pitchFamily="34" charset="0"/>
                <a:ea typeface="Noto Sans" panose="020B0502040504020204" pitchFamily="34" charset="0"/>
                <a:cs typeface="Noto Sans" panose="020B0502040504020204" pitchFamily="34" charset="0"/>
              </a:rPr>
              <a:t>https://flbusiness.network/</a:t>
            </a:r>
            <a:r>
              <a:rPr lang="en-GB" sz="1800" b="0" i="0" u="none" kern="1200" noProof="0" dirty="0" smtClean="0">
                <a:solidFill>
                  <a:schemeClr val="tx1"/>
                </a:solidFill>
                <a:latin typeface="Noto Sans" panose="020B0502040504020204" pitchFamily="34" charset="0"/>
                <a:ea typeface="Noto Sans" panose="020B0502040504020204" pitchFamily="34" charset="0"/>
                <a:cs typeface="Noto Sans" panose="020B0502040504020204" pitchFamily="34" charset="0"/>
              </a:rPr>
              <a:t>).</a:t>
            </a:r>
            <a:endParaRPr lang="en-GB" sz="1800" b="0" i="0" u="none" kern="1200" noProof="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p:txBody>
      </p:sp>
      <p:sp>
        <p:nvSpPr>
          <p:cNvPr id="39939" name="Pladsholder til slide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24B47D-8508-484A-A793-8A9B4E529F46}" type="slidenum">
              <a:rPr lang="da-DK">
                <a:cs typeface="Arial" charset="0"/>
              </a:rPr>
              <a:pPr fontAlgn="base">
                <a:spcBef>
                  <a:spcPct val="0"/>
                </a:spcBef>
                <a:spcAft>
                  <a:spcPct val="0"/>
                </a:spcAft>
              </a:pPr>
              <a:t>14</a:t>
            </a:fld>
            <a:endParaRPr lang="da-DK">
              <a:cs typeface="Arial" charset="0"/>
            </a:endParaRPr>
          </a:p>
        </p:txBody>
      </p:sp>
    </p:spTree>
    <p:extLst>
      <p:ext uri="{BB962C8B-B14F-4D97-AF65-F5344CB8AC3E}">
        <p14:creationId xmlns:p14="http://schemas.microsoft.com/office/powerpoint/2010/main" val="1265594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Pladsholder til slidebillede 1"/>
          <p:cNvSpPr>
            <a:spLocks noGrp="1" noRot="1" noChangeAspect="1"/>
          </p:cNvSpPr>
          <p:nvPr>
            <p:ph type="sldImg"/>
          </p:nvPr>
        </p:nvSpPr>
        <p:spPr bwMode="auto">
          <a:noFill/>
          <a:ln>
            <a:solidFill>
              <a:srgbClr val="000000"/>
            </a:solidFill>
            <a:miter lim="800000"/>
            <a:headEnd/>
            <a:tailEnd/>
          </a:ln>
        </p:spPr>
      </p:sp>
      <p:sp>
        <p:nvSpPr>
          <p:cNvPr id="41986" name="Pladsholder til no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noProof="0" dirty="0"/>
          </a:p>
        </p:txBody>
      </p:sp>
      <p:sp>
        <p:nvSpPr>
          <p:cNvPr id="41987" name="Pladsholder til slide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03EF8E5-C602-45C8-96AE-153D6F742D2D}" type="slidenum">
              <a:rPr lang="da-DK">
                <a:cs typeface="Arial" charset="0"/>
              </a:rPr>
              <a:pPr fontAlgn="base">
                <a:spcBef>
                  <a:spcPct val="0"/>
                </a:spcBef>
                <a:spcAft>
                  <a:spcPct val="0"/>
                </a:spcAft>
              </a:pPr>
              <a:t>15</a:t>
            </a:fld>
            <a:endParaRPr lang="da-DK">
              <a:cs typeface="Arial" charset="0"/>
            </a:endParaRPr>
          </a:p>
        </p:txBody>
      </p:sp>
    </p:spTree>
    <p:extLst>
      <p:ext uri="{BB962C8B-B14F-4D97-AF65-F5344CB8AC3E}">
        <p14:creationId xmlns:p14="http://schemas.microsoft.com/office/powerpoint/2010/main" val="1389788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Pladsholder til slidebillede 1"/>
          <p:cNvSpPr>
            <a:spLocks noGrp="1" noRot="1" noChangeAspect="1"/>
          </p:cNvSpPr>
          <p:nvPr>
            <p:ph type="sldImg"/>
          </p:nvPr>
        </p:nvSpPr>
        <p:spPr bwMode="auto">
          <a:noFill/>
          <a:ln>
            <a:solidFill>
              <a:srgbClr val="000000"/>
            </a:solidFill>
            <a:miter lim="800000"/>
            <a:headEnd/>
            <a:tailEnd/>
          </a:ln>
        </p:spPr>
      </p:sp>
      <p:sp>
        <p:nvSpPr>
          <p:cNvPr id="44034" name="Pladsholder til noter 2"/>
          <p:cNvSpPr>
            <a:spLocks noGrp="1"/>
          </p:cNvSpPr>
          <p:nvPr>
            <p:ph type="body" idx="1"/>
          </p:nvPr>
        </p:nvSpPr>
        <p:spPr bwMode="auto">
          <a:noFill/>
        </p:spPr>
        <p:txBody>
          <a:bodyPr wrap="square" numCol="1" anchor="t" anchorCtr="0" compatLnSpc="1">
            <a:prstTxWarp prst="textNoShape">
              <a:avLst/>
            </a:prstTxWarp>
          </a:bodyPr>
          <a:lstStyle/>
          <a:p>
            <a:pPr algn="l"/>
            <a:r>
              <a:rPr lang="en-US" sz="1800" b="0" i="0" kern="1200" dirty="0" smtClean="0">
                <a:solidFill>
                  <a:schemeClr val="tx1"/>
                </a:solidFill>
                <a:latin typeface="Noto Sans" panose="020B0502040504020204" pitchFamily="34" charset="0"/>
                <a:ea typeface="Noto Sans" panose="020B0502040504020204" pitchFamily="34" charset="0"/>
                <a:cs typeface="Noto Sans" panose="020B0502040504020204" pitchFamily="34" charset="0"/>
              </a:rPr>
              <a:t>See </a:t>
            </a:r>
            <a:r>
              <a:rPr lang="en-US" sz="1800" b="0" i="0" kern="1200" dirty="0">
                <a:solidFill>
                  <a:schemeClr val="tx1"/>
                </a:solidFill>
                <a:latin typeface="Noto Sans" panose="020B0502040504020204" pitchFamily="34" charset="0"/>
                <a:ea typeface="Noto Sans" panose="020B0502040504020204" pitchFamily="34" charset="0"/>
                <a:cs typeface="Noto Sans" panose="020B0502040504020204" pitchFamily="34" charset="0"/>
              </a:rPr>
              <a:t>for example:  Lawrence, Booth:  “Modern-day slavery: horrific conditions on board ships catching fish for Europe”, in The Guardian (2010). Available at: </a:t>
            </a:r>
            <a:r>
              <a:rPr lang="en-US" sz="1800" b="0" i="0" kern="1200" dirty="0">
                <a:solidFill>
                  <a:schemeClr val="tx1"/>
                </a:solidFill>
                <a:latin typeface="Noto Sans" panose="020B0502040504020204" pitchFamily="34" charset="0"/>
                <a:ea typeface="Noto Sans" panose="020B0502040504020204" pitchFamily="34" charset="0"/>
                <a:cs typeface="Noto Sans" panose="020B0502040504020204" pitchFamily="34" charset="0"/>
                <a:hlinkClick r:id="rId3"/>
              </a:rPr>
              <a:t>www.theguardian.com/law/2010/sep/30/modern-day-slavery-fishing-europe</a:t>
            </a:r>
            <a:r>
              <a:rPr lang="en-US" sz="1800" b="0" i="0" kern="1200" dirty="0">
                <a:solidFill>
                  <a:schemeClr val="tx1"/>
                </a:solidFill>
                <a:latin typeface="Noto Sans" panose="020B0502040504020204" pitchFamily="34" charset="0"/>
                <a:ea typeface="Noto Sans" panose="020B0502040504020204" pitchFamily="34" charset="0"/>
                <a:cs typeface="Noto Sans" panose="020B0502040504020204" pitchFamily="34" charset="0"/>
              </a:rPr>
              <a:t>; or George: “The marine, and human, costs of illegal fishing”, in New Statesman (2016). Available at: </a:t>
            </a:r>
            <a:r>
              <a:rPr lang="en-US" sz="1800" b="0" i="0" kern="1200" dirty="0">
                <a:solidFill>
                  <a:schemeClr val="tx1"/>
                </a:solidFill>
                <a:latin typeface="Noto Sans" panose="020B0502040504020204" pitchFamily="34" charset="0"/>
                <a:ea typeface="Noto Sans" panose="020B0502040504020204" pitchFamily="34" charset="0"/>
                <a:cs typeface="Noto Sans" panose="020B0502040504020204" pitchFamily="34" charset="0"/>
                <a:hlinkClick r:id="rId4"/>
              </a:rPr>
              <a:t>www.newstatesman.com/culture/books/2016/02/marine-and-human-costs-illegal-fishing</a:t>
            </a:r>
            <a:r>
              <a:rPr lang="en-US" sz="1800" b="0" i="0" kern="1200" dirty="0">
                <a:solidFill>
                  <a:schemeClr val="tx1"/>
                </a:solidFill>
                <a:latin typeface="Noto Sans" panose="020B0502040504020204" pitchFamily="34" charset="0"/>
                <a:ea typeface="Noto Sans" panose="020B0502040504020204" pitchFamily="34" charset="0"/>
                <a:cs typeface="Noto Sans" panose="020B0502040504020204" pitchFamily="34" charset="0"/>
              </a:rPr>
              <a:t>.</a:t>
            </a:r>
            <a:endParaRPr lang="fr-FR" sz="1800" b="0" i="0" kern="120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p:txBody>
      </p:sp>
      <p:sp>
        <p:nvSpPr>
          <p:cNvPr id="44035" name="Pladsholder til slide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17643AB-13CE-4C4E-B60E-9868B88807C6}" type="slidenum">
              <a:rPr lang="da-DK">
                <a:cs typeface="Arial" charset="0"/>
              </a:rPr>
              <a:pPr fontAlgn="base">
                <a:spcBef>
                  <a:spcPct val="0"/>
                </a:spcBef>
                <a:spcAft>
                  <a:spcPct val="0"/>
                </a:spcAft>
              </a:pPr>
              <a:t>16</a:t>
            </a:fld>
            <a:endParaRPr lang="da-DK">
              <a:cs typeface="Arial" charset="0"/>
            </a:endParaRPr>
          </a:p>
        </p:txBody>
      </p:sp>
    </p:spTree>
    <p:extLst>
      <p:ext uri="{BB962C8B-B14F-4D97-AF65-F5344CB8AC3E}">
        <p14:creationId xmlns:p14="http://schemas.microsoft.com/office/powerpoint/2010/main" val="219494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Pladsholder til slidebillede 1"/>
          <p:cNvSpPr>
            <a:spLocks noGrp="1" noRot="1" noChangeAspect="1"/>
          </p:cNvSpPr>
          <p:nvPr>
            <p:ph type="sldImg"/>
          </p:nvPr>
        </p:nvSpPr>
        <p:spPr bwMode="auto">
          <a:noFill/>
          <a:ln>
            <a:solidFill>
              <a:srgbClr val="000000"/>
            </a:solidFill>
            <a:miter lim="800000"/>
            <a:headEnd/>
            <a:tailEnd/>
          </a:ln>
        </p:spPr>
      </p:sp>
      <p:sp>
        <p:nvSpPr>
          <p:cNvPr id="46082" name="Pladsholder til noter 2"/>
          <p:cNvSpPr>
            <a:spLocks noGrp="1"/>
          </p:cNvSpPr>
          <p:nvPr>
            <p:ph type="body" idx="1"/>
          </p:nvPr>
        </p:nvSpPr>
        <p:spPr bwMode="auto">
          <a:noFill/>
        </p:spPr>
        <p:txBody>
          <a:bodyPr wrap="square" numCol="1" anchor="t" anchorCtr="0" compatLnSpc="1">
            <a:prstTxWarp prst="textNoShape">
              <a:avLst/>
            </a:prstTxWarp>
          </a:bodyPr>
          <a:lstStyle/>
          <a:p>
            <a:pPr algn="l"/>
            <a:r>
              <a:rPr lang="en-GB" sz="1800" b="0" i="0" kern="1200" dirty="0" smtClean="0">
                <a:solidFill>
                  <a:schemeClr val="tx1"/>
                </a:solidFill>
                <a:latin typeface="Noto Sans" panose="020B0502040504020204" pitchFamily="34" charset="0"/>
                <a:ea typeface="Noto Sans" panose="020B0502040504020204" pitchFamily="34" charset="0"/>
                <a:cs typeface="Noto Sans" panose="020B0502040504020204" pitchFamily="34" charset="0"/>
              </a:rPr>
              <a:t>Trafficking </a:t>
            </a:r>
            <a:r>
              <a:rPr lang="en-GB" sz="1800" b="0" i="0" kern="1200" dirty="0">
                <a:solidFill>
                  <a:schemeClr val="tx1"/>
                </a:solidFill>
                <a:latin typeface="Noto Sans" panose="020B0502040504020204" pitchFamily="34" charset="0"/>
                <a:ea typeface="Noto Sans" panose="020B0502040504020204" pitchFamily="34" charset="0"/>
                <a:cs typeface="Noto Sans" panose="020B0502040504020204" pitchFamily="34" charset="0"/>
              </a:rPr>
              <a:t>for forced labour exploitation is often directly linked with transnational, organized crime syndicates and therefore needs to be addressed under target 16.4.</a:t>
            </a:r>
            <a:endParaRPr lang="fr-FR" sz="1800" b="0" i="0" kern="120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a:p>
            <a:pPr>
              <a:spcBef>
                <a:spcPct val="0"/>
              </a:spcBef>
            </a:pPr>
            <a:endParaRPr lang="en-GB" sz="1000" b="0" i="0" noProof="0" dirty="0">
              <a:latin typeface="Noto Sans" panose="020B0502040504020204" pitchFamily="34" charset="0"/>
              <a:ea typeface="Noto Sans" panose="020B0502040504020204" pitchFamily="34" charset="0"/>
              <a:cs typeface="Noto Sans" panose="020B0502040504020204" pitchFamily="34" charset="0"/>
            </a:endParaRPr>
          </a:p>
        </p:txBody>
      </p:sp>
      <p:sp>
        <p:nvSpPr>
          <p:cNvPr id="46083" name="Pladsholder til slide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6A7D7A8-6AB2-4636-824E-7A8649EB2A40}" type="slidenum">
              <a:rPr lang="da-DK">
                <a:cs typeface="Arial" charset="0"/>
              </a:rPr>
              <a:pPr fontAlgn="base">
                <a:spcBef>
                  <a:spcPct val="0"/>
                </a:spcBef>
                <a:spcAft>
                  <a:spcPct val="0"/>
                </a:spcAft>
              </a:pPr>
              <a:t>17</a:t>
            </a:fld>
            <a:endParaRPr lang="da-DK">
              <a:cs typeface="Arial" charset="0"/>
            </a:endParaRPr>
          </a:p>
        </p:txBody>
      </p:sp>
    </p:spTree>
    <p:extLst>
      <p:ext uri="{BB962C8B-B14F-4D97-AF65-F5344CB8AC3E}">
        <p14:creationId xmlns:p14="http://schemas.microsoft.com/office/powerpoint/2010/main" val="28804859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800" b="0" i="0" kern="1200" dirty="0">
                <a:solidFill>
                  <a:schemeClr val="tx1"/>
                </a:solidFill>
                <a:latin typeface="Noto Sans" panose="020B0502040504020204" pitchFamily="34" charset="0"/>
                <a:ea typeface="Noto Sans" panose="020B0502040504020204" pitchFamily="34" charset="0"/>
                <a:cs typeface="Noto Sans" panose="020B0502040504020204" pitchFamily="34" charset="0"/>
              </a:rPr>
              <a:t>For more information about the “4Ps” strategy, please refer to section 3 of the Guidance </a:t>
            </a:r>
            <a:r>
              <a:rPr lang="en-GB" sz="1800" b="0" i="0" kern="1200" dirty="0" smtClean="0">
                <a:solidFill>
                  <a:schemeClr val="tx1"/>
                </a:solidFill>
                <a:latin typeface="Noto Sans" panose="020B0502040504020204" pitchFamily="34" charset="0"/>
                <a:ea typeface="Noto Sans" panose="020B0502040504020204" pitchFamily="34" charset="0"/>
                <a:cs typeface="Noto Sans" panose="020B0502040504020204" pitchFamily="34" charset="0"/>
              </a:rPr>
              <a:t>Manual.</a:t>
            </a:r>
            <a:endParaRPr lang="en-GB" sz="1800" b="0" i="0" kern="120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p:txBody>
      </p:sp>
      <p:sp>
        <p:nvSpPr>
          <p:cNvPr id="4" name="Pladsholder til slidenummer 3"/>
          <p:cNvSpPr>
            <a:spLocks noGrp="1"/>
          </p:cNvSpPr>
          <p:nvPr>
            <p:ph type="sldNum" sz="quarter" idx="10"/>
          </p:nvPr>
        </p:nvSpPr>
        <p:spPr/>
        <p:txBody>
          <a:bodyPr/>
          <a:lstStyle/>
          <a:p>
            <a:pPr>
              <a:defRPr/>
            </a:pPr>
            <a:fld id="{572C0F48-2888-4FA4-A06A-9A8530DA18D8}" type="slidenum">
              <a:rPr lang="da-DK" smtClean="0"/>
              <a:pPr>
                <a:defRPr/>
              </a:pPr>
              <a:t>18</a:t>
            </a:fld>
            <a:endParaRPr lang="da-DK"/>
          </a:p>
        </p:txBody>
      </p:sp>
    </p:spTree>
    <p:extLst>
      <p:ext uri="{BB962C8B-B14F-4D97-AF65-F5344CB8AC3E}">
        <p14:creationId xmlns:p14="http://schemas.microsoft.com/office/powerpoint/2010/main" val="2005043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572C0F48-2888-4FA4-A06A-9A8530DA18D8}" type="slidenum">
              <a:rPr lang="da-DK" smtClean="0"/>
              <a:pPr>
                <a:defRPr/>
              </a:pPr>
              <a:t>2</a:t>
            </a:fld>
            <a:endParaRPr lang="da-DK"/>
          </a:p>
        </p:txBody>
      </p:sp>
    </p:spTree>
    <p:extLst>
      <p:ext uri="{BB962C8B-B14F-4D97-AF65-F5344CB8AC3E}">
        <p14:creationId xmlns:p14="http://schemas.microsoft.com/office/powerpoint/2010/main" val="1284376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TextEdit="1"/>
          </p:cNvSpPr>
          <p:nvPr>
            <p:ph type="sldImg"/>
          </p:nvPr>
        </p:nvSpPr>
        <p:spPr bwMode="auto">
          <a:noFill/>
          <a:ln>
            <a:solidFill>
              <a:srgbClr val="000000"/>
            </a:solidFill>
            <a:miter lim="800000"/>
            <a:headEnd/>
            <a:tailEnd/>
          </a:ln>
        </p:spPr>
      </p:sp>
      <p:sp>
        <p:nvSpPr>
          <p:cNvPr id="48131" name="Rectangle 3"/>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i="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3487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Pladsholder til slidebillede 1"/>
          <p:cNvSpPr>
            <a:spLocks noGrp="1" noRot="1" noChangeAspect="1"/>
          </p:cNvSpPr>
          <p:nvPr>
            <p:ph type="sldImg"/>
          </p:nvPr>
        </p:nvSpPr>
        <p:spPr bwMode="auto">
          <a:noFill/>
          <a:ln>
            <a:solidFill>
              <a:srgbClr val="000000"/>
            </a:solidFill>
            <a:miter lim="800000"/>
            <a:headEnd/>
            <a:tailEnd/>
          </a:ln>
        </p:spPr>
      </p:sp>
      <p:sp>
        <p:nvSpPr>
          <p:cNvPr id="18434" name="Pladsholder til not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1800" b="0" i="0" kern="1200" dirty="0">
                <a:solidFill>
                  <a:schemeClr val="tx1"/>
                </a:solidFill>
                <a:latin typeface="Noto Sans" panose="020B0502040504020204" pitchFamily="34" charset="0"/>
                <a:ea typeface="Noto Sans" panose="020B0502040504020204" pitchFamily="34" charset="0"/>
                <a:cs typeface="Noto Sans" panose="020B0502040504020204" pitchFamily="34" charset="0"/>
              </a:rPr>
              <a:t>The links between poverty and forced labour are well established, reasonably obvious and often quite well known, so you may not need to spend large amounts of time on this. Sometimes partners are very clear that poverty causes forced labour, but less clear that forced labour perpetuates intergenerational poverty and that SDG </a:t>
            </a:r>
            <a:r>
              <a:rPr lang="en-GB" sz="1800" b="0" i="0" kern="1200" dirty="0" smtClean="0">
                <a:solidFill>
                  <a:schemeClr val="tx1"/>
                </a:solidFill>
                <a:latin typeface="Noto Sans" panose="020B0502040504020204" pitchFamily="34" charset="0"/>
                <a:ea typeface="Noto Sans" panose="020B0502040504020204" pitchFamily="34" charset="0"/>
                <a:cs typeface="Noto Sans" panose="020B0502040504020204" pitchFamily="34" charset="0"/>
              </a:rPr>
              <a:t>1 </a:t>
            </a:r>
            <a:r>
              <a:rPr lang="en-GB" sz="1800" b="0" i="0" kern="1200" dirty="0">
                <a:solidFill>
                  <a:schemeClr val="tx1"/>
                </a:solidFill>
                <a:latin typeface="Noto Sans" panose="020B0502040504020204" pitchFamily="34" charset="0"/>
                <a:ea typeface="Noto Sans" panose="020B0502040504020204" pitchFamily="34" charset="0"/>
                <a:cs typeface="Noto Sans" panose="020B0502040504020204" pitchFamily="34" charset="0"/>
              </a:rPr>
              <a:t>can therefore only be achieved if forced labour is eradicated – if so this should be explained.</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GB" sz="1200" i="0" dirty="0">
              <a:latin typeface="Times New Roman" panose="02020603050405020304" pitchFamily="18" charset="0"/>
              <a:cs typeface="Times New Roman" panose="02020603050405020304" pitchFamily="18" charset="0"/>
            </a:endParaRPr>
          </a:p>
        </p:txBody>
      </p:sp>
      <p:sp>
        <p:nvSpPr>
          <p:cNvPr id="18435" name="Pladsholder til slide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A3D569F-D6C6-42DB-9173-5AD3FDB8D095}" type="slidenum">
              <a:rPr lang="da-DK">
                <a:cs typeface="Arial" charset="0"/>
              </a:rPr>
              <a:pPr fontAlgn="base">
                <a:spcBef>
                  <a:spcPct val="0"/>
                </a:spcBef>
                <a:spcAft>
                  <a:spcPct val="0"/>
                </a:spcAft>
              </a:pPr>
              <a:t>4</a:t>
            </a:fld>
            <a:endParaRPr lang="da-DK">
              <a:cs typeface="Arial" charset="0"/>
            </a:endParaRPr>
          </a:p>
        </p:txBody>
      </p:sp>
    </p:spTree>
    <p:extLst>
      <p:ext uri="{BB962C8B-B14F-4D97-AF65-F5344CB8AC3E}">
        <p14:creationId xmlns:p14="http://schemas.microsoft.com/office/powerpoint/2010/main" val="4222384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572C0F48-2888-4FA4-A06A-9A8530DA18D8}" type="slidenum">
              <a:rPr lang="da-DK" smtClean="0"/>
              <a:pPr>
                <a:defRPr/>
              </a:pPr>
              <a:t>5</a:t>
            </a:fld>
            <a:endParaRPr lang="da-DK"/>
          </a:p>
        </p:txBody>
      </p:sp>
    </p:spTree>
    <p:extLst>
      <p:ext uri="{BB962C8B-B14F-4D97-AF65-F5344CB8AC3E}">
        <p14:creationId xmlns:p14="http://schemas.microsoft.com/office/powerpoint/2010/main" val="2370914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Pladsholder til slidebillede 1"/>
          <p:cNvSpPr>
            <a:spLocks noGrp="1" noRot="1" noChangeAspect="1"/>
          </p:cNvSpPr>
          <p:nvPr>
            <p:ph type="sldImg"/>
          </p:nvPr>
        </p:nvSpPr>
        <p:spPr bwMode="auto">
          <a:noFill/>
          <a:ln>
            <a:solidFill>
              <a:srgbClr val="000000"/>
            </a:solidFill>
            <a:miter lim="800000"/>
            <a:headEnd/>
            <a:tailEnd/>
          </a:ln>
        </p:spPr>
      </p:sp>
      <p:sp>
        <p:nvSpPr>
          <p:cNvPr id="21506" name="Pladsholder til not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1800" b="0" i="0" kern="1200" noProof="0" dirty="0" smtClean="0">
                <a:solidFill>
                  <a:schemeClr val="tx1"/>
                </a:solidFill>
                <a:latin typeface="Noto Sans" panose="020B0502040504020204" pitchFamily="34" charset="0"/>
                <a:ea typeface="Noto Sans" panose="020B0502040504020204" pitchFamily="34" charset="0"/>
                <a:cs typeface="Noto Sans" panose="020B0502040504020204" pitchFamily="34" charset="0"/>
              </a:rPr>
              <a:t>The inability to access health care makes people more vulnerable to income shock. Concretely it means that a family may have to incur debt to cover health expenses which can lead to debt bondage, a common situation of forced labour.</a:t>
            </a:r>
            <a:endParaRPr lang="en-GB" sz="1800" b="0" i="0" kern="1200" noProof="0"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p:txBody>
      </p:sp>
      <p:sp>
        <p:nvSpPr>
          <p:cNvPr id="21507" name="Pladsholder til slide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E5BC41B-50BE-40D5-A4F9-0E21ACF06AF4}" type="slidenum">
              <a:rPr lang="da-DK">
                <a:cs typeface="Arial" charset="0"/>
              </a:rPr>
              <a:pPr fontAlgn="base">
                <a:spcBef>
                  <a:spcPct val="0"/>
                </a:spcBef>
                <a:spcAft>
                  <a:spcPct val="0"/>
                </a:spcAft>
              </a:pPr>
              <a:t>6</a:t>
            </a:fld>
            <a:endParaRPr lang="da-DK">
              <a:cs typeface="Arial" charset="0"/>
            </a:endParaRPr>
          </a:p>
        </p:txBody>
      </p:sp>
    </p:spTree>
    <p:extLst>
      <p:ext uri="{BB962C8B-B14F-4D97-AF65-F5344CB8AC3E}">
        <p14:creationId xmlns:p14="http://schemas.microsoft.com/office/powerpoint/2010/main" val="3322698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Pladsholder til slidebillede 1"/>
          <p:cNvSpPr>
            <a:spLocks noGrp="1" noRot="1" noChangeAspect="1"/>
          </p:cNvSpPr>
          <p:nvPr>
            <p:ph type="sldImg"/>
          </p:nvPr>
        </p:nvSpPr>
        <p:spPr bwMode="auto">
          <a:noFill/>
          <a:ln>
            <a:solidFill>
              <a:srgbClr val="000000"/>
            </a:solidFill>
            <a:miter lim="800000"/>
            <a:headEnd/>
            <a:tailEnd/>
          </a:ln>
        </p:spPr>
      </p:sp>
      <p:sp>
        <p:nvSpPr>
          <p:cNvPr id="23554" name="Pladsholder til not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1800" b="0" i="0" kern="1200" dirty="0" smtClean="0">
                <a:solidFill>
                  <a:schemeClr val="tx1"/>
                </a:solidFill>
                <a:latin typeface="Noto Sans" panose="020B0502040504020204" pitchFamily="34" charset="0"/>
                <a:ea typeface="Noto Sans" panose="020B0502040504020204" pitchFamily="34" charset="0"/>
                <a:cs typeface="Noto Sans" panose="020B0502040504020204" pitchFamily="34" charset="0"/>
              </a:rPr>
              <a:t>This </a:t>
            </a:r>
            <a:r>
              <a:rPr lang="en-GB" sz="1800" b="0" i="0" kern="1200" dirty="0">
                <a:solidFill>
                  <a:schemeClr val="tx1"/>
                </a:solidFill>
                <a:latin typeface="Noto Sans" panose="020B0502040504020204" pitchFamily="34" charset="0"/>
                <a:ea typeface="Noto Sans" panose="020B0502040504020204" pitchFamily="34" charset="0"/>
                <a:cs typeface="Noto Sans" panose="020B0502040504020204" pitchFamily="34" charset="0"/>
              </a:rPr>
              <a:t>is a well established area that partners are often familiar with and hence you may be able to simply remind them of the ”vicious spiral” of poor education, poverty, child labour and forced labour that needs to be broken by making quality education and training accessible to ALL children (free and compulsory basic education is still a key response) and adults (training and education is a key alternative to, for example, unsafe migration that may result in forced labour). Vocational training is also instrumental in ensuring rehabilitation of victims of forced labour. Remember to stress gender dimensions that may be relevant in your context. </a:t>
            </a:r>
          </a:p>
        </p:txBody>
      </p:sp>
      <p:sp>
        <p:nvSpPr>
          <p:cNvPr id="23555" name="Pladsholder til slide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2AC9C9-28F9-4781-B250-7BA0C67E5906}" type="slidenum">
              <a:rPr lang="da-DK">
                <a:cs typeface="Arial" charset="0"/>
              </a:rPr>
              <a:pPr fontAlgn="base">
                <a:spcBef>
                  <a:spcPct val="0"/>
                </a:spcBef>
                <a:spcAft>
                  <a:spcPct val="0"/>
                </a:spcAft>
              </a:pPr>
              <a:t>7</a:t>
            </a:fld>
            <a:endParaRPr lang="da-DK">
              <a:cs typeface="Arial" charset="0"/>
            </a:endParaRPr>
          </a:p>
        </p:txBody>
      </p:sp>
    </p:spTree>
    <p:extLst>
      <p:ext uri="{BB962C8B-B14F-4D97-AF65-F5344CB8AC3E}">
        <p14:creationId xmlns:p14="http://schemas.microsoft.com/office/powerpoint/2010/main" val="4054045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Pladsholder til slidebillede 1"/>
          <p:cNvSpPr>
            <a:spLocks noGrp="1" noRot="1" noChangeAspect="1"/>
          </p:cNvSpPr>
          <p:nvPr>
            <p:ph type="sldImg"/>
          </p:nvPr>
        </p:nvSpPr>
        <p:spPr bwMode="auto">
          <a:noFill/>
          <a:ln>
            <a:solidFill>
              <a:srgbClr val="000000"/>
            </a:solidFill>
            <a:miter lim="800000"/>
            <a:headEnd/>
            <a:tailEnd/>
          </a:ln>
        </p:spPr>
      </p:sp>
      <p:sp>
        <p:nvSpPr>
          <p:cNvPr id="25602" name="Pladsholder til noter 2"/>
          <p:cNvSpPr>
            <a:spLocks noGrp="1"/>
          </p:cNvSpPr>
          <p:nvPr>
            <p:ph type="body" idx="1"/>
          </p:nvPr>
        </p:nvSpPr>
        <p:spPr bwMode="auto">
          <a:noFill/>
        </p:spPr>
        <p:txBody>
          <a:bodyPr wrap="square" numCol="1" anchor="t" anchorCtr="0" compatLnSpc="1">
            <a:prstTxWarp prst="textNoShape">
              <a:avLst/>
            </a:prstTxWarp>
          </a:bodyPr>
          <a:lstStyle/>
          <a:p>
            <a:pPr algn="l">
              <a:spcBef>
                <a:spcPts val="600"/>
              </a:spcBef>
            </a:pPr>
            <a:r>
              <a:rPr lang="en-GB" sz="1800" b="0" i="0" noProof="0" dirty="0" smtClean="0">
                <a:latin typeface="Noto Sans" panose="020B0502040504020204" pitchFamily="34" charset="0"/>
                <a:ea typeface="Noto Sans" panose="020B0502040504020204" pitchFamily="34" charset="0"/>
                <a:cs typeface="Noto Sans" panose="020B0502040504020204" pitchFamily="34" charset="0"/>
              </a:rPr>
              <a:t>Forced labour has a gender dimension.</a:t>
            </a:r>
            <a:r>
              <a:rPr lang="en-GB" sz="1800" b="0" i="0" baseline="0" noProof="0" dirty="0" smtClean="0">
                <a:latin typeface="Noto Sans" panose="020B0502040504020204" pitchFamily="34" charset="0"/>
                <a:ea typeface="Noto Sans" panose="020B0502040504020204" pitchFamily="34" charset="0"/>
                <a:cs typeface="Noto Sans" panose="020B0502040504020204" pitchFamily="34" charset="0"/>
              </a:rPr>
              <a:t> W</a:t>
            </a:r>
            <a:r>
              <a:rPr lang="en-GB" sz="1800" b="0" i="0" noProof="0" dirty="0" smtClean="0">
                <a:latin typeface="Noto Sans" panose="020B0502040504020204" pitchFamily="34" charset="0"/>
                <a:ea typeface="Noto Sans" panose="020B0502040504020204" pitchFamily="34" charset="0"/>
                <a:cs typeface="Noto Sans" panose="020B0502040504020204" pitchFamily="34" charset="0"/>
              </a:rPr>
              <a:t>omen are disproportionately</a:t>
            </a:r>
            <a:r>
              <a:rPr lang="en-GB" sz="1800" b="0" i="0" baseline="0" noProof="0" dirty="0" smtClean="0">
                <a:latin typeface="Noto Sans" panose="020B0502040504020204" pitchFamily="34" charset="0"/>
                <a:ea typeface="Noto Sans" panose="020B0502040504020204" pitchFamily="34" charset="0"/>
                <a:cs typeface="Noto Sans" panose="020B0502040504020204" pitchFamily="34" charset="0"/>
              </a:rPr>
              <a:t> affected: of the estimated 25 million victims of forced labour, women and girls represent 15.7 millions. In particular, they account for 99% of victims of forced sexual exploitation. However, men and boys can be overlooked as victims of forced labour, as they can be more reluctant or ashamed to ask for help.</a:t>
            </a:r>
          </a:p>
          <a:p>
            <a:pPr algn="l">
              <a:spcBef>
                <a:spcPts val="600"/>
              </a:spcBef>
            </a:pPr>
            <a:endParaRPr lang="en-GB" sz="1800" b="0" i="0" noProof="0" dirty="0" smtClean="0">
              <a:latin typeface="Noto Sans" panose="020B0502040504020204" pitchFamily="34" charset="0"/>
              <a:ea typeface="Noto Sans" panose="020B0502040504020204" pitchFamily="34" charset="0"/>
              <a:cs typeface="Noto Sans" panose="020B0502040504020204" pitchFamily="34" charset="0"/>
            </a:endParaRPr>
          </a:p>
          <a:p>
            <a:pPr algn="l">
              <a:spcBef>
                <a:spcPts val="600"/>
              </a:spcBef>
            </a:pPr>
            <a:r>
              <a:rPr lang="en-GB" sz="1800" b="0" i="0" noProof="0" dirty="0" smtClean="0">
                <a:latin typeface="Noto Sans" panose="020B0502040504020204" pitchFamily="34" charset="0"/>
                <a:ea typeface="Noto Sans" panose="020B0502040504020204" pitchFamily="34" charset="0"/>
                <a:cs typeface="Noto Sans" panose="020B0502040504020204" pitchFamily="34" charset="0"/>
              </a:rPr>
              <a:t>Women and men tend to end up in forced labour situations that fit within stereotypical gender roles (i.e. female in domestic work and male in manual sectors, such as fishing or construction).</a:t>
            </a:r>
          </a:p>
          <a:p>
            <a:pPr algn="l">
              <a:spcBef>
                <a:spcPts val="600"/>
              </a:spcBef>
            </a:pPr>
            <a:r>
              <a:rPr lang="en-GB" sz="1800" b="0" i="0" noProof="0" dirty="0" smtClean="0">
                <a:latin typeface="Noto Sans" panose="020B0502040504020204" pitchFamily="34" charset="0"/>
                <a:ea typeface="Noto Sans" panose="020B0502040504020204" pitchFamily="34" charset="0"/>
                <a:cs typeface="Noto Sans" panose="020B0502040504020204" pitchFamily="34" charset="0"/>
              </a:rPr>
              <a:t>Regarding unpaid domestic work, women and girls bear an extra burden, in addition to their job/forced labour obligations or school work. Domestic work is often invisible and under (or not) reported in household and labour surveys and data.</a:t>
            </a:r>
          </a:p>
          <a:p>
            <a:pPr algn="l">
              <a:spcBef>
                <a:spcPts val="600"/>
              </a:spcBef>
            </a:pPr>
            <a:endParaRPr lang="en-GB" sz="1800" b="0" i="0" noProof="0" dirty="0" smtClean="0">
              <a:latin typeface="Noto Sans" panose="020B0502040504020204" pitchFamily="34" charset="0"/>
              <a:ea typeface="Noto Sans" panose="020B0502040504020204" pitchFamily="34" charset="0"/>
              <a:cs typeface="Noto Sans" panose="020B0502040504020204" pitchFamily="34" charset="0"/>
            </a:endParaRPr>
          </a:p>
          <a:p>
            <a:pPr algn="l">
              <a:spcBef>
                <a:spcPts val="600"/>
              </a:spcBef>
            </a:pPr>
            <a:r>
              <a:rPr lang="en-GB" sz="1800" b="0" i="0" noProof="0" dirty="0" smtClean="0">
                <a:latin typeface="Noto Sans" panose="020B0502040504020204" pitchFamily="34" charset="0"/>
                <a:ea typeface="Noto Sans" panose="020B0502040504020204" pitchFamily="34" charset="0"/>
                <a:cs typeface="Noto Sans" panose="020B0502040504020204" pitchFamily="34" charset="0"/>
              </a:rPr>
              <a:t>Forced labour policies must be gender-responsive: for example, women should have the possibility to talk to a female law enforcement officer as they may be more comfortable talking to a woman; or do male victims of forced sexual exploitation have access to shelters?</a:t>
            </a:r>
            <a:endParaRPr lang="en-GB" sz="1800" b="0" i="0" noProof="0" dirty="0">
              <a:latin typeface="Noto Sans" panose="020B0502040504020204" pitchFamily="34" charset="0"/>
              <a:ea typeface="Noto Sans" panose="020B0502040504020204" pitchFamily="34" charset="0"/>
              <a:cs typeface="Noto Sans" panose="020B0502040504020204" pitchFamily="34" charset="0"/>
            </a:endParaRPr>
          </a:p>
        </p:txBody>
      </p:sp>
      <p:sp>
        <p:nvSpPr>
          <p:cNvPr id="25603" name="Pladsholder til slide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CC2D964-B29A-49A9-B118-B400BE5BE23A}" type="slidenum">
              <a:rPr lang="da-DK">
                <a:cs typeface="Arial" charset="0"/>
              </a:rPr>
              <a:pPr fontAlgn="base">
                <a:spcBef>
                  <a:spcPct val="0"/>
                </a:spcBef>
                <a:spcAft>
                  <a:spcPct val="0"/>
                </a:spcAft>
              </a:pPr>
              <a:t>8</a:t>
            </a:fld>
            <a:endParaRPr lang="da-DK">
              <a:cs typeface="Arial" charset="0"/>
            </a:endParaRPr>
          </a:p>
        </p:txBody>
      </p:sp>
    </p:spTree>
    <p:extLst>
      <p:ext uri="{BB962C8B-B14F-4D97-AF65-F5344CB8AC3E}">
        <p14:creationId xmlns:p14="http://schemas.microsoft.com/office/powerpoint/2010/main" val="231223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572C0F48-2888-4FA4-A06A-9A8530DA18D8}" type="slidenum">
              <a:rPr lang="da-DK" smtClean="0"/>
              <a:pPr>
                <a:defRPr/>
              </a:pPr>
              <a:t>9</a:t>
            </a:fld>
            <a:endParaRPr lang="da-DK"/>
          </a:p>
        </p:txBody>
      </p:sp>
    </p:spTree>
    <p:extLst>
      <p:ext uri="{BB962C8B-B14F-4D97-AF65-F5344CB8AC3E}">
        <p14:creationId xmlns:p14="http://schemas.microsoft.com/office/powerpoint/2010/main" val="2449239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i master</a:t>
            </a:r>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6" name="Pladsholder til slidenummer 5"/>
          <p:cNvSpPr>
            <a:spLocks noGrp="1"/>
          </p:cNvSpPr>
          <p:nvPr>
            <p:ph type="sldNum" sz="quarter" idx="12"/>
          </p:nvPr>
        </p:nvSpPr>
        <p:spPr/>
        <p:txBody>
          <a:bodyPr/>
          <a:lstStyle>
            <a:lvl1pPr>
              <a:defRPr/>
            </a:lvl1pPr>
          </a:lstStyle>
          <a:p>
            <a:pPr>
              <a:defRPr/>
            </a:pPr>
            <a:fld id="{E350A327-699C-44C8-B573-E12BE3BAB149}" type="slidenum">
              <a:rPr lang="da-DK" smtClean="0"/>
              <a:pPr>
                <a:defRPr/>
              </a:pPr>
              <a:t>‹#›</a:t>
            </a:fld>
            <a:endParaRPr lang="da-DK" dirty="0"/>
          </a:p>
        </p:txBody>
      </p:sp>
      <p:sp>
        <p:nvSpPr>
          <p:cNvPr id="8" name="Pladsholder til sidefod 4">
            <a:extLst>
              <a:ext uri="{FF2B5EF4-FFF2-40B4-BE49-F238E27FC236}">
                <a16:creationId xmlns:a16="http://schemas.microsoft.com/office/drawing/2014/main" id="{EFE4E733-083A-D341-A47A-9923A4FC6B80}"/>
              </a:ext>
            </a:extLst>
          </p:cNvPr>
          <p:cNvSpPr>
            <a:spLocks noGrp="1"/>
          </p:cNvSpPr>
          <p:nvPr>
            <p:ph type="ftr" sz="quarter" idx="3"/>
          </p:nvPr>
        </p:nvSpPr>
        <p:spPr>
          <a:xfrm>
            <a:off x="838200" y="6356350"/>
            <a:ext cx="515000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r>
              <a:rPr lang="fr-CH" sz="1200" b="1" dirty="0">
                <a:solidFill>
                  <a:srgbClr val="230050"/>
                </a:solidFill>
                <a:latin typeface="Noto Sans SemiBold" panose="020B0502040504020204" pitchFamily="34" charset="0"/>
              </a:rPr>
              <a:t>ILO </a:t>
            </a:r>
            <a:r>
              <a:rPr lang="fr-CH" sz="1200" b="1" dirty="0" err="1">
                <a:solidFill>
                  <a:srgbClr val="230050"/>
                </a:solidFill>
                <a:latin typeface="Noto Sans SemiBold" panose="020B0502040504020204" pitchFamily="34" charset="0"/>
              </a:rPr>
              <a:t>Toolkit</a:t>
            </a:r>
            <a:r>
              <a:rPr lang="fr-CH" sz="1200" b="1" dirty="0">
                <a:solidFill>
                  <a:srgbClr val="230050"/>
                </a:solidFill>
                <a:latin typeface="Noto Sans SemiBold" panose="020B0502040504020204" pitchFamily="34" charset="0"/>
              </a:rPr>
              <a:t> on </a:t>
            </a:r>
            <a:r>
              <a:rPr lang="fr-CH" sz="1200" b="1" dirty="0" err="1">
                <a:solidFill>
                  <a:srgbClr val="230050"/>
                </a:solidFill>
                <a:latin typeface="Noto Sans SemiBold" panose="020B0502040504020204" pitchFamily="34" charset="0"/>
              </a:rPr>
              <a:t>Developing</a:t>
            </a:r>
            <a:r>
              <a:rPr lang="fr-CH" sz="1200" b="1" dirty="0">
                <a:solidFill>
                  <a:srgbClr val="230050"/>
                </a:solidFill>
                <a:latin typeface="Noto Sans SemiBold" panose="020B0502040504020204" pitchFamily="34" charset="0"/>
              </a:rPr>
              <a:t> National Action Plans on </a:t>
            </a:r>
            <a:r>
              <a:rPr lang="fr-CH" sz="1200" b="1" dirty="0" err="1">
                <a:solidFill>
                  <a:srgbClr val="230050"/>
                </a:solidFill>
                <a:latin typeface="Noto Sans SemiBold" panose="020B0502040504020204" pitchFamily="34" charset="0"/>
              </a:rPr>
              <a:t>Forced</a:t>
            </a:r>
            <a:r>
              <a:rPr lang="fr-CH" sz="1200" b="1" dirty="0">
                <a:solidFill>
                  <a:srgbClr val="230050"/>
                </a:solidFill>
                <a:latin typeface="Noto Sans SemiBold" panose="020B0502040504020204" pitchFamily="34" charset="0"/>
              </a:rPr>
              <a:t> Labour</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6" name="Pladsholder til slidenummer 5"/>
          <p:cNvSpPr>
            <a:spLocks noGrp="1"/>
          </p:cNvSpPr>
          <p:nvPr>
            <p:ph type="sldNum" sz="quarter" idx="12"/>
          </p:nvPr>
        </p:nvSpPr>
        <p:spPr/>
        <p:txBody>
          <a:bodyPr/>
          <a:lstStyle>
            <a:lvl1pPr>
              <a:defRPr/>
            </a:lvl1pPr>
          </a:lstStyle>
          <a:p>
            <a:pPr>
              <a:defRPr/>
            </a:pPr>
            <a:fld id="{6C8376B5-CB51-4471-A5D4-E8B77D28F048}" type="slidenum">
              <a:rPr lang="da-DK"/>
              <a:pPr>
                <a:defRPr/>
              </a:pPr>
              <a:t>‹#›</a:t>
            </a:fld>
            <a:endParaRPr lang="da-DK"/>
          </a:p>
        </p:txBody>
      </p:sp>
      <p:sp>
        <p:nvSpPr>
          <p:cNvPr id="7" name="Pladsholder til sidefod 4">
            <a:extLst>
              <a:ext uri="{FF2B5EF4-FFF2-40B4-BE49-F238E27FC236}">
                <a16:creationId xmlns:a16="http://schemas.microsoft.com/office/drawing/2014/main" id="{837586CA-2162-8B4D-B21E-F6079CBFEA82}"/>
              </a:ext>
            </a:extLst>
          </p:cNvPr>
          <p:cNvSpPr>
            <a:spLocks noGrp="1"/>
          </p:cNvSpPr>
          <p:nvPr>
            <p:ph type="ftr" sz="quarter" idx="3"/>
          </p:nvPr>
        </p:nvSpPr>
        <p:spPr>
          <a:xfrm>
            <a:off x="838200" y="6356350"/>
            <a:ext cx="515000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r>
              <a:rPr lang="fr-CH" sz="1200" b="1" dirty="0">
                <a:solidFill>
                  <a:srgbClr val="230050"/>
                </a:solidFill>
                <a:latin typeface="Noto Sans SemiBold" panose="020B0502040504020204" pitchFamily="34" charset="0"/>
              </a:rPr>
              <a:t>ILO </a:t>
            </a:r>
            <a:r>
              <a:rPr lang="fr-CH" sz="1200" b="1" dirty="0" err="1">
                <a:solidFill>
                  <a:srgbClr val="230050"/>
                </a:solidFill>
                <a:latin typeface="Noto Sans SemiBold" panose="020B0502040504020204" pitchFamily="34" charset="0"/>
              </a:rPr>
              <a:t>Toolkit</a:t>
            </a:r>
            <a:r>
              <a:rPr lang="fr-CH" sz="1200" b="1" dirty="0">
                <a:solidFill>
                  <a:srgbClr val="230050"/>
                </a:solidFill>
                <a:latin typeface="Noto Sans SemiBold" panose="020B0502040504020204" pitchFamily="34" charset="0"/>
              </a:rPr>
              <a:t> on </a:t>
            </a:r>
            <a:r>
              <a:rPr lang="fr-CH" sz="1200" b="1" dirty="0" err="1">
                <a:solidFill>
                  <a:srgbClr val="230050"/>
                </a:solidFill>
                <a:latin typeface="Noto Sans SemiBold" panose="020B0502040504020204" pitchFamily="34" charset="0"/>
              </a:rPr>
              <a:t>Developing</a:t>
            </a:r>
            <a:r>
              <a:rPr lang="fr-CH" sz="1200" b="1" dirty="0">
                <a:solidFill>
                  <a:srgbClr val="230050"/>
                </a:solidFill>
                <a:latin typeface="Noto Sans SemiBold" panose="020B0502040504020204" pitchFamily="34" charset="0"/>
              </a:rPr>
              <a:t> National Action Plans on </a:t>
            </a:r>
            <a:r>
              <a:rPr lang="fr-CH" sz="1200" b="1" dirty="0" err="1">
                <a:solidFill>
                  <a:srgbClr val="230050"/>
                </a:solidFill>
                <a:latin typeface="Noto Sans SemiBold" panose="020B0502040504020204" pitchFamily="34" charset="0"/>
              </a:rPr>
              <a:t>Forced</a:t>
            </a:r>
            <a:r>
              <a:rPr lang="fr-CH" sz="1200" b="1" dirty="0">
                <a:solidFill>
                  <a:srgbClr val="230050"/>
                </a:solidFill>
                <a:latin typeface="Noto Sans SemiBold" panose="020B0502040504020204" pitchFamily="34" charset="0"/>
              </a:rPr>
              <a:t> Labour</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6" name="Pladsholder til slidenummer 5"/>
          <p:cNvSpPr>
            <a:spLocks noGrp="1"/>
          </p:cNvSpPr>
          <p:nvPr>
            <p:ph type="sldNum" sz="quarter" idx="12"/>
          </p:nvPr>
        </p:nvSpPr>
        <p:spPr/>
        <p:txBody>
          <a:bodyPr/>
          <a:lstStyle>
            <a:lvl1pPr>
              <a:defRPr/>
            </a:lvl1pPr>
          </a:lstStyle>
          <a:p>
            <a:pPr>
              <a:defRPr/>
            </a:pPr>
            <a:fld id="{65590F13-F1EB-4B69-AF81-63EF249E0976}" type="slidenum">
              <a:rPr lang="da-DK"/>
              <a:pPr>
                <a:defRPr/>
              </a:pPr>
              <a:t>‹#›</a:t>
            </a:fld>
            <a:endParaRPr lang="da-DK"/>
          </a:p>
        </p:txBody>
      </p:sp>
      <p:sp>
        <p:nvSpPr>
          <p:cNvPr id="7" name="Pladsholder til sidefod 4">
            <a:extLst>
              <a:ext uri="{FF2B5EF4-FFF2-40B4-BE49-F238E27FC236}">
                <a16:creationId xmlns:a16="http://schemas.microsoft.com/office/drawing/2014/main" id="{B84E96D5-A278-9945-AF70-D22CE966C05F}"/>
              </a:ext>
            </a:extLst>
          </p:cNvPr>
          <p:cNvSpPr>
            <a:spLocks noGrp="1"/>
          </p:cNvSpPr>
          <p:nvPr>
            <p:ph type="ftr" sz="quarter" idx="3"/>
          </p:nvPr>
        </p:nvSpPr>
        <p:spPr>
          <a:xfrm>
            <a:off x="838200" y="6356350"/>
            <a:ext cx="515000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r>
              <a:rPr lang="fr-CH" sz="1200" b="1" dirty="0">
                <a:solidFill>
                  <a:srgbClr val="230050"/>
                </a:solidFill>
                <a:latin typeface="Noto Sans SemiBold" panose="020B0502040504020204" pitchFamily="34" charset="0"/>
              </a:rPr>
              <a:t>ILO </a:t>
            </a:r>
            <a:r>
              <a:rPr lang="fr-CH" sz="1200" b="1" dirty="0" err="1">
                <a:solidFill>
                  <a:srgbClr val="230050"/>
                </a:solidFill>
                <a:latin typeface="Noto Sans SemiBold" panose="020B0502040504020204" pitchFamily="34" charset="0"/>
              </a:rPr>
              <a:t>Toolkit</a:t>
            </a:r>
            <a:r>
              <a:rPr lang="fr-CH" sz="1200" b="1" dirty="0">
                <a:solidFill>
                  <a:srgbClr val="230050"/>
                </a:solidFill>
                <a:latin typeface="Noto Sans SemiBold" panose="020B0502040504020204" pitchFamily="34" charset="0"/>
              </a:rPr>
              <a:t> on </a:t>
            </a:r>
            <a:r>
              <a:rPr lang="fr-CH" sz="1200" b="1" dirty="0" err="1">
                <a:solidFill>
                  <a:srgbClr val="230050"/>
                </a:solidFill>
                <a:latin typeface="Noto Sans SemiBold" panose="020B0502040504020204" pitchFamily="34" charset="0"/>
              </a:rPr>
              <a:t>Developing</a:t>
            </a:r>
            <a:r>
              <a:rPr lang="fr-CH" sz="1200" b="1" dirty="0">
                <a:solidFill>
                  <a:srgbClr val="230050"/>
                </a:solidFill>
                <a:latin typeface="Noto Sans SemiBold" panose="020B0502040504020204" pitchFamily="34" charset="0"/>
              </a:rPr>
              <a:t> National Action Plans on </a:t>
            </a:r>
            <a:r>
              <a:rPr lang="fr-CH" sz="1200" b="1" dirty="0" err="1">
                <a:solidFill>
                  <a:srgbClr val="230050"/>
                </a:solidFill>
                <a:latin typeface="Noto Sans SemiBold" panose="020B0502040504020204" pitchFamily="34" charset="0"/>
              </a:rPr>
              <a:t>Forced</a:t>
            </a:r>
            <a:r>
              <a:rPr lang="fr-CH" sz="1200" b="1" dirty="0">
                <a:solidFill>
                  <a:srgbClr val="230050"/>
                </a:solidFill>
                <a:latin typeface="Noto Sans SemiBold" panose="020B0502040504020204" pitchFamily="34" charset="0"/>
              </a:rPr>
              <a:t> Labour</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6" name="Pladsholder til slidenummer 5"/>
          <p:cNvSpPr>
            <a:spLocks noGrp="1"/>
          </p:cNvSpPr>
          <p:nvPr>
            <p:ph type="sldNum" sz="quarter" idx="12"/>
          </p:nvPr>
        </p:nvSpPr>
        <p:spPr/>
        <p:txBody>
          <a:bodyPr/>
          <a:lstStyle>
            <a:lvl1pPr>
              <a:defRPr/>
            </a:lvl1pPr>
          </a:lstStyle>
          <a:p>
            <a:pPr>
              <a:defRPr/>
            </a:pPr>
            <a:fld id="{5E10765B-CB95-447E-A37F-4A88F3D9E77A}" type="slidenum">
              <a:rPr lang="da-DK"/>
              <a:pPr>
                <a:defRPr/>
              </a:pPr>
              <a:t>‹#›</a:t>
            </a:fld>
            <a:endParaRPr lang="da-DK"/>
          </a:p>
        </p:txBody>
      </p:sp>
      <p:sp>
        <p:nvSpPr>
          <p:cNvPr id="7" name="Pladsholder til sidefod 4">
            <a:extLst>
              <a:ext uri="{FF2B5EF4-FFF2-40B4-BE49-F238E27FC236}">
                <a16:creationId xmlns:a16="http://schemas.microsoft.com/office/drawing/2014/main" id="{5E71A65A-3D90-F74F-B1B7-A2B4AF09531B}"/>
              </a:ext>
            </a:extLst>
          </p:cNvPr>
          <p:cNvSpPr>
            <a:spLocks noGrp="1"/>
          </p:cNvSpPr>
          <p:nvPr>
            <p:ph type="ftr" sz="quarter" idx="3"/>
          </p:nvPr>
        </p:nvSpPr>
        <p:spPr>
          <a:xfrm>
            <a:off x="838200" y="6356350"/>
            <a:ext cx="515000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r>
              <a:rPr lang="fr-CH" sz="1200" b="1" dirty="0">
                <a:solidFill>
                  <a:srgbClr val="230050"/>
                </a:solidFill>
                <a:latin typeface="Noto Sans SemiBold" panose="020B0502040504020204" pitchFamily="34" charset="0"/>
              </a:rPr>
              <a:t>ILO </a:t>
            </a:r>
            <a:r>
              <a:rPr lang="fr-CH" sz="1200" b="1" dirty="0" err="1">
                <a:solidFill>
                  <a:srgbClr val="230050"/>
                </a:solidFill>
                <a:latin typeface="Noto Sans SemiBold" panose="020B0502040504020204" pitchFamily="34" charset="0"/>
              </a:rPr>
              <a:t>Toolkit</a:t>
            </a:r>
            <a:r>
              <a:rPr lang="fr-CH" sz="1200" b="1" dirty="0">
                <a:solidFill>
                  <a:srgbClr val="230050"/>
                </a:solidFill>
                <a:latin typeface="Noto Sans SemiBold" panose="020B0502040504020204" pitchFamily="34" charset="0"/>
              </a:rPr>
              <a:t> on </a:t>
            </a:r>
            <a:r>
              <a:rPr lang="fr-CH" sz="1200" b="1" dirty="0" err="1">
                <a:solidFill>
                  <a:srgbClr val="230050"/>
                </a:solidFill>
                <a:latin typeface="Noto Sans SemiBold" panose="020B0502040504020204" pitchFamily="34" charset="0"/>
              </a:rPr>
              <a:t>Developing</a:t>
            </a:r>
            <a:r>
              <a:rPr lang="fr-CH" sz="1200" b="1" dirty="0">
                <a:solidFill>
                  <a:srgbClr val="230050"/>
                </a:solidFill>
                <a:latin typeface="Noto Sans SemiBold" panose="020B0502040504020204" pitchFamily="34" charset="0"/>
              </a:rPr>
              <a:t> National Action Plans on </a:t>
            </a:r>
            <a:r>
              <a:rPr lang="fr-CH" sz="1200" b="1" dirty="0" err="1">
                <a:solidFill>
                  <a:srgbClr val="230050"/>
                </a:solidFill>
                <a:latin typeface="Noto Sans SemiBold" panose="020B0502040504020204" pitchFamily="34" charset="0"/>
              </a:rPr>
              <a:t>Forced</a:t>
            </a:r>
            <a:r>
              <a:rPr lang="fr-CH" sz="1200" b="1" dirty="0">
                <a:solidFill>
                  <a:srgbClr val="230050"/>
                </a:solidFill>
                <a:latin typeface="Noto Sans SemiBold" panose="020B0502040504020204" pitchFamily="34" charset="0"/>
              </a:rPr>
              <a:t> Labour</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a:t>Klik for at redigere i master</a:t>
            </a:r>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typografien i masterens</a:t>
            </a:r>
          </a:p>
        </p:txBody>
      </p:sp>
      <p:sp>
        <p:nvSpPr>
          <p:cNvPr id="6" name="Pladsholder til slidenummer 5"/>
          <p:cNvSpPr>
            <a:spLocks noGrp="1"/>
          </p:cNvSpPr>
          <p:nvPr>
            <p:ph type="sldNum" sz="quarter" idx="12"/>
          </p:nvPr>
        </p:nvSpPr>
        <p:spPr/>
        <p:txBody>
          <a:bodyPr/>
          <a:lstStyle>
            <a:lvl1pPr>
              <a:defRPr/>
            </a:lvl1pPr>
          </a:lstStyle>
          <a:p>
            <a:pPr>
              <a:defRPr/>
            </a:pPr>
            <a:fld id="{8BA492D4-B6F8-4FAC-AA82-A781BB865BA9}" type="slidenum">
              <a:rPr lang="da-DK"/>
              <a:pPr>
                <a:defRPr/>
              </a:pPr>
              <a:t>‹#›</a:t>
            </a:fld>
            <a:endParaRPr lang="da-DK"/>
          </a:p>
        </p:txBody>
      </p:sp>
      <p:sp>
        <p:nvSpPr>
          <p:cNvPr id="7" name="Pladsholder til sidefod 4">
            <a:extLst>
              <a:ext uri="{FF2B5EF4-FFF2-40B4-BE49-F238E27FC236}">
                <a16:creationId xmlns:a16="http://schemas.microsoft.com/office/drawing/2014/main" id="{C7091534-D3DE-1A43-8D60-37DDEFE07F36}"/>
              </a:ext>
            </a:extLst>
          </p:cNvPr>
          <p:cNvSpPr>
            <a:spLocks noGrp="1"/>
          </p:cNvSpPr>
          <p:nvPr>
            <p:ph type="ftr" sz="quarter" idx="3"/>
          </p:nvPr>
        </p:nvSpPr>
        <p:spPr>
          <a:xfrm>
            <a:off x="838200" y="6356350"/>
            <a:ext cx="515000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r>
              <a:rPr lang="fr-CH" sz="1200" b="1" dirty="0">
                <a:solidFill>
                  <a:srgbClr val="230050"/>
                </a:solidFill>
                <a:latin typeface="Noto Sans SemiBold" panose="020B0502040504020204" pitchFamily="34" charset="0"/>
              </a:rPr>
              <a:t>ILO </a:t>
            </a:r>
            <a:r>
              <a:rPr lang="fr-CH" sz="1200" b="1" dirty="0" err="1">
                <a:solidFill>
                  <a:srgbClr val="230050"/>
                </a:solidFill>
                <a:latin typeface="Noto Sans SemiBold" panose="020B0502040504020204" pitchFamily="34" charset="0"/>
              </a:rPr>
              <a:t>Toolkit</a:t>
            </a:r>
            <a:r>
              <a:rPr lang="fr-CH" sz="1200" b="1" dirty="0">
                <a:solidFill>
                  <a:srgbClr val="230050"/>
                </a:solidFill>
                <a:latin typeface="Noto Sans SemiBold" panose="020B0502040504020204" pitchFamily="34" charset="0"/>
              </a:rPr>
              <a:t> on </a:t>
            </a:r>
            <a:r>
              <a:rPr lang="fr-CH" sz="1200" b="1" dirty="0" err="1">
                <a:solidFill>
                  <a:srgbClr val="230050"/>
                </a:solidFill>
                <a:latin typeface="Noto Sans SemiBold" panose="020B0502040504020204" pitchFamily="34" charset="0"/>
              </a:rPr>
              <a:t>Developing</a:t>
            </a:r>
            <a:r>
              <a:rPr lang="fr-CH" sz="1200" b="1" dirty="0">
                <a:solidFill>
                  <a:srgbClr val="230050"/>
                </a:solidFill>
                <a:latin typeface="Noto Sans SemiBold" panose="020B0502040504020204" pitchFamily="34" charset="0"/>
              </a:rPr>
              <a:t> National Action Plans on </a:t>
            </a:r>
            <a:r>
              <a:rPr lang="fr-CH" sz="1200" b="1" dirty="0" err="1">
                <a:solidFill>
                  <a:srgbClr val="230050"/>
                </a:solidFill>
                <a:latin typeface="Noto Sans SemiBold" panose="020B0502040504020204" pitchFamily="34" charset="0"/>
              </a:rPr>
              <a:t>Forced</a:t>
            </a:r>
            <a:r>
              <a:rPr lang="fr-CH" sz="1200" b="1" dirty="0">
                <a:solidFill>
                  <a:srgbClr val="230050"/>
                </a:solidFill>
                <a:latin typeface="Noto Sans SemiBold" panose="020B0502040504020204" pitchFamily="34" charset="0"/>
              </a:rPr>
              <a:t> Labour</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838200" y="1825625"/>
            <a:ext cx="5181600" cy="43513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72200" y="1825625"/>
            <a:ext cx="5181600" cy="43513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Pladsholder til slidenummer 5"/>
          <p:cNvSpPr>
            <a:spLocks noGrp="1"/>
          </p:cNvSpPr>
          <p:nvPr>
            <p:ph type="sldNum" sz="quarter" idx="12"/>
          </p:nvPr>
        </p:nvSpPr>
        <p:spPr/>
        <p:txBody>
          <a:bodyPr/>
          <a:lstStyle>
            <a:lvl1pPr>
              <a:defRPr/>
            </a:lvl1pPr>
          </a:lstStyle>
          <a:p>
            <a:pPr>
              <a:defRPr/>
            </a:pPr>
            <a:fld id="{72BFBBA2-4FF8-41E8-88DA-9474EA1A1A27}" type="slidenum">
              <a:rPr lang="da-DK"/>
              <a:pPr>
                <a:defRPr/>
              </a:pPr>
              <a:t>‹#›</a:t>
            </a:fld>
            <a:endParaRPr lang="da-DK"/>
          </a:p>
        </p:txBody>
      </p:sp>
      <p:sp>
        <p:nvSpPr>
          <p:cNvPr id="8" name="Pladsholder til sidefod 4">
            <a:extLst>
              <a:ext uri="{FF2B5EF4-FFF2-40B4-BE49-F238E27FC236}">
                <a16:creationId xmlns:a16="http://schemas.microsoft.com/office/drawing/2014/main" id="{7222A7A4-3428-EA41-AAD4-AE129B7E9C92}"/>
              </a:ext>
            </a:extLst>
          </p:cNvPr>
          <p:cNvSpPr>
            <a:spLocks noGrp="1"/>
          </p:cNvSpPr>
          <p:nvPr>
            <p:ph type="ftr" sz="quarter" idx="3"/>
          </p:nvPr>
        </p:nvSpPr>
        <p:spPr>
          <a:xfrm>
            <a:off x="838200" y="6356350"/>
            <a:ext cx="515000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r>
              <a:rPr lang="fr-CH" sz="1200" b="1" dirty="0">
                <a:solidFill>
                  <a:srgbClr val="230050"/>
                </a:solidFill>
                <a:latin typeface="Noto Sans SemiBold" panose="020B0502040504020204" pitchFamily="34" charset="0"/>
              </a:rPr>
              <a:t>ILO </a:t>
            </a:r>
            <a:r>
              <a:rPr lang="fr-CH" sz="1200" b="1" dirty="0" err="1">
                <a:solidFill>
                  <a:srgbClr val="230050"/>
                </a:solidFill>
                <a:latin typeface="Noto Sans SemiBold" panose="020B0502040504020204" pitchFamily="34" charset="0"/>
              </a:rPr>
              <a:t>Toolkit</a:t>
            </a:r>
            <a:r>
              <a:rPr lang="fr-CH" sz="1200" b="1" dirty="0">
                <a:solidFill>
                  <a:srgbClr val="230050"/>
                </a:solidFill>
                <a:latin typeface="Noto Sans SemiBold" panose="020B0502040504020204" pitchFamily="34" charset="0"/>
              </a:rPr>
              <a:t> on </a:t>
            </a:r>
            <a:r>
              <a:rPr lang="fr-CH" sz="1200" b="1" dirty="0" err="1">
                <a:solidFill>
                  <a:srgbClr val="230050"/>
                </a:solidFill>
                <a:latin typeface="Noto Sans SemiBold" panose="020B0502040504020204" pitchFamily="34" charset="0"/>
              </a:rPr>
              <a:t>Developing</a:t>
            </a:r>
            <a:r>
              <a:rPr lang="fr-CH" sz="1200" b="1" dirty="0">
                <a:solidFill>
                  <a:srgbClr val="230050"/>
                </a:solidFill>
                <a:latin typeface="Noto Sans SemiBold" panose="020B0502040504020204" pitchFamily="34" charset="0"/>
              </a:rPr>
              <a:t> National Action Plans on </a:t>
            </a:r>
            <a:r>
              <a:rPr lang="fr-CH" sz="1200" b="1" dirty="0" err="1">
                <a:solidFill>
                  <a:srgbClr val="230050"/>
                </a:solidFill>
                <a:latin typeface="Noto Sans SemiBold" panose="020B0502040504020204" pitchFamily="34" charset="0"/>
              </a:rPr>
              <a:t>Forced</a:t>
            </a:r>
            <a:r>
              <a:rPr lang="fr-CH" sz="1200" b="1" dirty="0">
                <a:solidFill>
                  <a:srgbClr val="230050"/>
                </a:solidFill>
                <a:latin typeface="Noto Sans SemiBold" panose="020B0502040504020204" pitchFamily="34" charset="0"/>
              </a:rPr>
              <a:t> Labour</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a:t>Klik for at redigere i master</a:t>
            </a:r>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4" name="Pladsholder til indhold 3"/>
          <p:cNvSpPr>
            <a:spLocks noGrp="1"/>
          </p:cNvSpPr>
          <p:nvPr>
            <p:ph sz="half" idx="2"/>
          </p:nvPr>
        </p:nvSpPr>
        <p:spPr>
          <a:xfrm>
            <a:off x="839788" y="2505075"/>
            <a:ext cx="5157787"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6" name="Pladsholder til indhold 5"/>
          <p:cNvSpPr>
            <a:spLocks noGrp="1"/>
          </p:cNvSpPr>
          <p:nvPr>
            <p:ph sz="quarter" idx="4"/>
          </p:nvPr>
        </p:nvSpPr>
        <p:spPr>
          <a:xfrm>
            <a:off x="6172200" y="2505075"/>
            <a:ext cx="5183188"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9" name="Pladsholder til slidenummer 5"/>
          <p:cNvSpPr>
            <a:spLocks noGrp="1"/>
          </p:cNvSpPr>
          <p:nvPr>
            <p:ph type="sldNum" sz="quarter" idx="12"/>
          </p:nvPr>
        </p:nvSpPr>
        <p:spPr/>
        <p:txBody>
          <a:bodyPr/>
          <a:lstStyle>
            <a:lvl1pPr>
              <a:defRPr/>
            </a:lvl1pPr>
          </a:lstStyle>
          <a:p>
            <a:pPr>
              <a:defRPr/>
            </a:pPr>
            <a:fld id="{A47D8D07-002A-42DA-AFFA-63DC5D59AFB3}" type="slidenum">
              <a:rPr lang="da-DK"/>
              <a:pPr>
                <a:defRPr/>
              </a:pPr>
              <a:t>‹#›</a:t>
            </a:fld>
            <a:endParaRPr lang="da-DK"/>
          </a:p>
        </p:txBody>
      </p:sp>
      <p:sp>
        <p:nvSpPr>
          <p:cNvPr id="10" name="Pladsholder til sidefod 4">
            <a:extLst>
              <a:ext uri="{FF2B5EF4-FFF2-40B4-BE49-F238E27FC236}">
                <a16:creationId xmlns:a16="http://schemas.microsoft.com/office/drawing/2014/main" id="{FF2727A9-271A-AD43-A7BA-0BBDFDA8124D}"/>
              </a:ext>
            </a:extLst>
          </p:cNvPr>
          <p:cNvSpPr>
            <a:spLocks noGrp="1"/>
          </p:cNvSpPr>
          <p:nvPr>
            <p:ph type="ftr" sz="quarter" idx="13"/>
          </p:nvPr>
        </p:nvSpPr>
        <p:spPr>
          <a:xfrm>
            <a:off x="838200" y="6356350"/>
            <a:ext cx="515000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r>
              <a:rPr lang="fr-CH" sz="1200" b="1" dirty="0">
                <a:solidFill>
                  <a:srgbClr val="230050"/>
                </a:solidFill>
                <a:latin typeface="Noto Sans SemiBold" panose="020B0502040504020204" pitchFamily="34" charset="0"/>
              </a:rPr>
              <a:t>ILO </a:t>
            </a:r>
            <a:r>
              <a:rPr lang="fr-CH" sz="1200" b="1" dirty="0" err="1">
                <a:solidFill>
                  <a:srgbClr val="230050"/>
                </a:solidFill>
                <a:latin typeface="Noto Sans SemiBold" panose="020B0502040504020204" pitchFamily="34" charset="0"/>
              </a:rPr>
              <a:t>Toolkit</a:t>
            </a:r>
            <a:r>
              <a:rPr lang="fr-CH" sz="1200" b="1" dirty="0">
                <a:solidFill>
                  <a:srgbClr val="230050"/>
                </a:solidFill>
                <a:latin typeface="Noto Sans SemiBold" panose="020B0502040504020204" pitchFamily="34" charset="0"/>
              </a:rPr>
              <a:t> on </a:t>
            </a:r>
            <a:r>
              <a:rPr lang="fr-CH" sz="1200" b="1" dirty="0" err="1">
                <a:solidFill>
                  <a:srgbClr val="230050"/>
                </a:solidFill>
                <a:latin typeface="Noto Sans SemiBold" panose="020B0502040504020204" pitchFamily="34" charset="0"/>
              </a:rPr>
              <a:t>Developing</a:t>
            </a:r>
            <a:r>
              <a:rPr lang="fr-CH" sz="1200" b="1" dirty="0">
                <a:solidFill>
                  <a:srgbClr val="230050"/>
                </a:solidFill>
                <a:latin typeface="Noto Sans SemiBold" panose="020B0502040504020204" pitchFamily="34" charset="0"/>
              </a:rPr>
              <a:t> National Action Plans on </a:t>
            </a:r>
            <a:r>
              <a:rPr lang="fr-CH" sz="1200" b="1" dirty="0" err="1">
                <a:solidFill>
                  <a:srgbClr val="230050"/>
                </a:solidFill>
                <a:latin typeface="Noto Sans SemiBold" panose="020B0502040504020204" pitchFamily="34" charset="0"/>
              </a:rPr>
              <a:t>Forced</a:t>
            </a:r>
            <a:r>
              <a:rPr lang="fr-CH" sz="1200" b="1" dirty="0">
                <a:solidFill>
                  <a:srgbClr val="230050"/>
                </a:solidFill>
                <a:latin typeface="Noto Sans SemiBold" panose="020B0502040504020204" pitchFamily="34" charset="0"/>
              </a:rPr>
              <a:t> Labour</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5" name="Pladsholder til slidenummer 5"/>
          <p:cNvSpPr>
            <a:spLocks noGrp="1"/>
          </p:cNvSpPr>
          <p:nvPr>
            <p:ph type="sldNum" sz="quarter" idx="12"/>
          </p:nvPr>
        </p:nvSpPr>
        <p:spPr/>
        <p:txBody>
          <a:bodyPr/>
          <a:lstStyle>
            <a:lvl1pPr>
              <a:defRPr/>
            </a:lvl1pPr>
          </a:lstStyle>
          <a:p>
            <a:pPr>
              <a:defRPr/>
            </a:pPr>
            <a:fld id="{EA914154-C188-4BB6-8E73-94E30F94BFB5}" type="slidenum">
              <a:rPr lang="da-DK"/>
              <a:pPr>
                <a:defRPr/>
              </a:pPr>
              <a:t>‹#›</a:t>
            </a:fld>
            <a:endParaRPr lang="da-DK"/>
          </a:p>
        </p:txBody>
      </p:sp>
      <p:sp>
        <p:nvSpPr>
          <p:cNvPr id="6" name="Pladsholder til sidefod 4">
            <a:extLst>
              <a:ext uri="{FF2B5EF4-FFF2-40B4-BE49-F238E27FC236}">
                <a16:creationId xmlns:a16="http://schemas.microsoft.com/office/drawing/2014/main" id="{0EF3D76D-5CFC-BF49-9011-2DBD0D251438}"/>
              </a:ext>
            </a:extLst>
          </p:cNvPr>
          <p:cNvSpPr>
            <a:spLocks noGrp="1"/>
          </p:cNvSpPr>
          <p:nvPr>
            <p:ph type="ftr" sz="quarter" idx="3"/>
          </p:nvPr>
        </p:nvSpPr>
        <p:spPr>
          <a:xfrm>
            <a:off x="838200" y="6356350"/>
            <a:ext cx="515000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r>
              <a:rPr lang="fr-CH" sz="1200" b="1" dirty="0">
                <a:solidFill>
                  <a:srgbClr val="230050"/>
                </a:solidFill>
                <a:latin typeface="Noto Sans SemiBold" panose="020B0502040504020204" pitchFamily="34" charset="0"/>
              </a:rPr>
              <a:t>ILO </a:t>
            </a:r>
            <a:r>
              <a:rPr lang="fr-CH" sz="1200" b="1" dirty="0" err="1">
                <a:solidFill>
                  <a:srgbClr val="230050"/>
                </a:solidFill>
                <a:latin typeface="Noto Sans SemiBold" panose="020B0502040504020204" pitchFamily="34" charset="0"/>
              </a:rPr>
              <a:t>Toolkit</a:t>
            </a:r>
            <a:r>
              <a:rPr lang="fr-CH" sz="1200" b="1" dirty="0">
                <a:solidFill>
                  <a:srgbClr val="230050"/>
                </a:solidFill>
                <a:latin typeface="Noto Sans SemiBold" panose="020B0502040504020204" pitchFamily="34" charset="0"/>
              </a:rPr>
              <a:t> on </a:t>
            </a:r>
            <a:r>
              <a:rPr lang="fr-CH" sz="1200" b="1" dirty="0" err="1">
                <a:solidFill>
                  <a:srgbClr val="230050"/>
                </a:solidFill>
                <a:latin typeface="Noto Sans SemiBold" panose="020B0502040504020204" pitchFamily="34" charset="0"/>
              </a:rPr>
              <a:t>Developing</a:t>
            </a:r>
            <a:r>
              <a:rPr lang="fr-CH" sz="1200" b="1" dirty="0">
                <a:solidFill>
                  <a:srgbClr val="230050"/>
                </a:solidFill>
                <a:latin typeface="Noto Sans SemiBold" panose="020B0502040504020204" pitchFamily="34" charset="0"/>
              </a:rPr>
              <a:t> National Action Plans on </a:t>
            </a:r>
            <a:r>
              <a:rPr lang="fr-CH" sz="1200" b="1" dirty="0" err="1">
                <a:solidFill>
                  <a:srgbClr val="230050"/>
                </a:solidFill>
                <a:latin typeface="Noto Sans SemiBold" panose="020B0502040504020204" pitchFamily="34" charset="0"/>
              </a:rPr>
              <a:t>Forced</a:t>
            </a:r>
            <a:r>
              <a:rPr lang="fr-CH" sz="1200" b="1" dirty="0">
                <a:solidFill>
                  <a:srgbClr val="230050"/>
                </a:solidFill>
                <a:latin typeface="Noto Sans SemiBold" panose="020B0502040504020204" pitchFamily="34" charset="0"/>
              </a:rPr>
              <a:t> Labour</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dsholder til slidenummer 5"/>
          <p:cNvSpPr>
            <a:spLocks noGrp="1"/>
          </p:cNvSpPr>
          <p:nvPr>
            <p:ph type="sldNum" sz="quarter" idx="12"/>
          </p:nvPr>
        </p:nvSpPr>
        <p:spPr/>
        <p:txBody>
          <a:bodyPr/>
          <a:lstStyle>
            <a:lvl1pPr>
              <a:defRPr/>
            </a:lvl1pPr>
          </a:lstStyle>
          <a:p>
            <a:pPr>
              <a:defRPr/>
            </a:pPr>
            <a:fld id="{3477AE45-5357-4D4B-B0CC-9C0CED9D5EEA}" type="slidenum">
              <a:rPr lang="da-DK"/>
              <a:pPr>
                <a:defRPr/>
              </a:pPr>
              <a:t>‹#›</a:t>
            </a:fld>
            <a:endParaRPr lang="da-DK"/>
          </a:p>
        </p:txBody>
      </p:sp>
      <p:sp>
        <p:nvSpPr>
          <p:cNvPr id="5" name="Pladsholder til sidefod 4">
            <a:extLst>
              <a:ext uri="{FF2B5EF4-FFF2-40B4-BE49-F238E27FC236}">
                <a16:creationId xmlns:a16="http://schemas.microsoft.com/office/drawing/2014/main" id="{33B48F51-6B2F-284F-A00C-98FA23E9E522}"/>
              </a:ext>
            </a:extLst>
          </p:cNvPr>
          <p:cNvSpPr>
            <a:spLocks noGrp="1"/>
          </p:cNvSpPr>
          <p:nvPr>
            <p:ph type="ftr" sz="quarter" idx="3"/>
          </p:nvPr>
        </p:nvSpPr>
        <p:spPr>
          <a:xfrm>
            <a:off x="838200" y="6356350"/>
            <a:ext cx="515000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r>
              <a:rPr lang="fr-CH" sz="1200" b="1" dirty="0">
                <a:solidFill>
                  <a:srgbClr val="230050"/>
                </a:solidFill>
                <a:latin typeface="Noto Sans SemiBold" panose="020B0502040504020204" pitchFamily="34" charset="0"/>
              </a:rPr>
              <a:t>ILO </a:t>
            </a:r>
            <a:r>
              <a:rPr lang="fr-CH" sz="1200" b="1" dirty="0" err="1">
                <a:solidFill>
                  <a:srgbClr val="230050"/>
                </a:solidFill>
                <a:latin typeface="Noto Sans SemiBold" panose="020B0502040504020204" pitchFamily="34" charset="0"/>
              </a:rPr>
              <a:t>Toolkit</a:t>
            </a:r>
            <a:r>
              <a:rPr lang="fr-CH" sz="1200" b="1" dirty="0">
                <a:solidFill>
                  <a:srgbClr val="230050"/>
                </a:solidFill>
                <a:latin typeface="Noto Sans SemiBold" panose="020B0502040504020204" pitchFamily="34" charset="0"/>
              </a:rPr>
              <a:t> on </a:t>
            </a:r>
            <a:r>
              <a:rPr lang="fr-CH" sz="1200" b="1" dirty="0" err="1">
                <a:solidFill>
                  <a:srgbClr val="230050"/>
                </a:solidFill>
                <a:latin typeface="Noto Sans SemiBold" panose="020B0502040504020204" pitchFamily="34" charset="0"/>
              </a:rPr>
              <a:t>Developing</a:t>
            </a:r>
            <a:r>
              <a:rPr lang="fr-CH" sz="1200" b="1" dirty="0">
                <a:solidFill>
                  <a:srgbClr val="230050"/>
                </a:solidFill>
                <a:latin typeface="Noto Sans SemiBold" panose="020B0502040504020204" pitchFamily="34" charset="0"/>
              </a:rPr>
              <a:t> National Action Plans on </a:t>
            </a:r>
            <a:r>
              <a:rPr lang="fr-CH" sz="1200" b="1" dirty="0" err="1">
                <a:solidFill>
                  <a:srgbClr val="230050"/>
                </a:solidFill>
                <a:latin typeface="Noto Sans SemiBold" panose="020B0502040504020204" pitchFamily="34" charset="0"/>
              </a:rPr>
              <a:t>Forced</a:t>
            </a:r>
            <a:r>
              <a:rPr lang="fr-CH" sz="1200" b="1" dirty="0">
                <a:solidFill>
                  <a:srgbClr val="230050"/>
                </a:solidFill>
                <a:latin typeface="Noto Sans SemiBold" panose="020B0502040504020204" pitchFamily="34" charset="0"/>
              </a:rPr>
              <a:t> Labour</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7" name="Pladsholder til slidenummer 5"/>
          <p:cNvSpPr>
            <a:spLocks noGrp="1"/>
          </p:cNvSpPr>
          <p:nvPr>
            <p:ph type="sldNum" sz="quarter" idx="12"/>
          </p:nvPr>
        </p:nvSpPr>
        <p:spPr/>
        <p:txBody>
          <a:bodyPr/>
          <a:lstStyle>
            <a:lvl1pPr>
              <a:defRPr/>
            </a:lvl1pPr>
          </a:lstStyle>
          <a:p>
            <a:pPr>
              <a:defRPr/>
            </a:pPr>
            <a:fld id="{27CEA644-956A-40DD-8D25-1A7295DAF359}" type="slidenum">
              <a:rPr lang="da-DK"/>
              <a:pPr>
                <a:defRPr/>
              </a:pPr>
              <a:t>‹#›</a:t>
            </a:fld>
            <a:endParaRPr lang="da-DK"/>
          </a:p>
        </p:txBody>
      </p:sp>
      <p:sp>
        <p:nvSpPr>
          <p:cNvPr id="8" name="Pladsholder til sidefod 4">
            <a:extLst>
              <a:ext uri="{FF2B5EF4-FFF2-40B4-BE49-F238E27FC236}">
                <a16:creationId xmlns:a16="http://schemas.microsoft.com/office/drawing/2014/main" id="{041ADF7A-765E-C749-BB05-08A7C9610F7F}"/>
              </a:ext>
            </a:extLst>
          </p:cNvPr>
          <p:cNvSpPr>
            <a:spLocks noGrp="1"/>
          </p:cNvSpPr>
          <p:nvPr>
            <p:ph type="ftr" sz="quarter" idx="3"/>
          </p:nvPr>
        </p:nvSpPr>
        <p:spPr>
          <a:xfrm>
            <a:off x="838200" y="6356350"/>
            <a:ext cx="515000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r>
              <a:rPr lang="fr-CH" sz="1200" b="1" dirty="0">
                <a:solidFill>
                  <a:srgbClr val="230050"/>
                </a:solidFill>
                <a:latin typeface="Noto Sans SemiBold" panose="020B0502040504020204" pitchFamily="34" charset="0"/>
              </a:rPr>
              <a:t>ILO </a:t>
            </a:r>
            <a:r>
              <a:rPr lang="fr-CH" sz="1200" b="1" dirty="0" err="1">
                <a:solidFill>
                  <a:srgbClr val="230050"/>
                </a:solidFill>
                <a:latin typeface="Noto Sans SemiBold" panose="020B0502040504020204" pitchFamily="34" charset="0"/>
              </a:rPr>
              <a:t>Toolkit</a:t>
            </a:r>
            <a:r>
              <a:rPr lang="fr-CH" sz="1200" b="1" dirty="0">
                <a:solidFill>
                  <a:srgbClr val="230050"/>
                </a:solidFill>
                <a:latin typeface="Noto Sans SemiBold" panose="020B0502040504020204" pitchFamily="34" charset="0"/>
              </a:rPr>
              <a:t> on </a:t>
            </a:r>
            <a:r>
              <a:rPr lang="fr-CH" sz="1200" b="1" dirty="0" err="1">
                <a:solidFill>
                  <a:srgbClr val="230050"/>
                </a:solidFill>
                <a:latin typeface="Noto Sans SemiBold" panose="020B0502040504020204" pitchFamily="34" charset="0"/>
              </a:rPr>
              <a:t>Developing</a:t>
            </a:r>
            <a:r>
              <a:rPr lang="fr-CH" sz="1200" b="1" dirty="0">
                <a:solidFill>
                  <a:srgbClr val="230050"/>
                </a:solidFill>
                <a:latin typeface="Noto Sans SemiBold" panose="020B0502040504020204" pitchFamily="34" charset="0"/>
              </a:rPr>
              <a:t> National Action Plans on </a:t>
            </a:r>
            <a:r>
              <a:rPr lang="fr-CH" sz="1200" b="1" dirty="0" err="1">
                <a:solidFill>
                  <a:srgbClr val="230050"/>
                </a:solidFill>
                <a:latin typeface="Noto Sans SemiBold" panose="020B0502040504020204" pitchFamily="34" charset="0"/>
              </a:rPr>
              <a:t>Forced</a:t>
            </a:r>
            <a:r>
              <a:rPr lang="fr-CH" sz="1200" b="1" dirty="0">
                <a:solidFill>
                  <a:srgbClr val="230050"/>
                </a:solidFill>
                <a:latin typeface="Noto Sans SemiBold" panose="020B0502040504020204" pitchFamily="34" charset="0"/>
              </a:rPr>
              <a:t> Labour</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billede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7" name="Pladsholder til slidenummer 5"/>
          <p:cNvSpPr>
            <a:spLocks noGrp="1"/>
          </p:cNvSpPr>
          <p:nvPr>
            <p:ph type="sldNum" sz="quarter" idx="12"/>
          </p:nvPr>
        </p:nvSpPr>
        <p:spPr/>
        <p:txBody>
          <a:bodyPr/>
          <a:lstStyle>
            <a:lvl1pPr>
              <a:defRPr/>
            </a:lvl1pPr>
          </a:lstStyle>
          <a:p>
            <a:pPr>
              <a:defRPr/>
            </a:pPr>
            <a:fld id="{E2E9A3FF-5148-4A72-9974-B00852AAF902}" type="slidenum">
              <a:rPr lang="da-DK"/>
              <a:pPr>
                <a:defRPr/>
              </a:pPr>
              <a:t>‹#›</a:t>
            </a:fld>
            <a:endParaRPr lang="da-DK"/>
          </a:p>
        </p:txBody>
      </p:sp>
      <p:sp>
        <p:nvSpPr>
          <p:cNvPr id="8" name="Pladsholder til sidefod 4">
            <a:extLst>
              <a:ext uri="{FF2B5EF4-FFF2-40B4-BE49-F238E27FC236}">
                <a16:creationId xmlns:a16="http://schemas.microsoft.com/office/drawing/2014/main" id="{4B0234AE-410A-2B49-8D16-B914F0A94696}"/>
              </a:ext>
            </a:extLst>
          </p:cNvPr>
          <p:cNvSpPr>
            <a:spLocks noGrp="1"/>
          </p:cNvSpPr>
          <p:nvPr>
            <p:ph type="ftr" sz="quarter" idx="3"/>
          </p:nvPr>
        </p:nvSpPr>
        <p:spPr>
          <a:xfrm>
            <a:off x="838200" y="6356350"/>
            <a:ext cx="515000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r>
              <a:rPr lang="fr-CH" sz="1200" b="1" dirty="0">
                <a:solidFill>
                  <a:srgbClr val="230050"/>
                </a:solidFill>
                <a:latin typeface="Noto Sans SemiBold" panose="020B0502040504020204" pitchFamily="34" charset="0"/>
              </a:rPr>
              <a:t>ILO </a:t>
            </a:r>
            <a:r>
              <a:rPr lang="fr-CH" sz="1200" b="1" dirty="0" err="1">
                <a:solidFill>
                  <a:srgbClr val="230050"/>
                </a:solidFill>
                <a:latin typeface="Noto Sans SemiBold" panose="020B0502040504020204" pitchFamily="34" charset="0"/>
              </a:rPr>
              <a:t>Toolkit</a:t>
            </a:r>
            <a:r>
              <a:rPr lang="fr-CH" sz="1200" b="1" dirty="0">
                <a:solidFill>
                  <a:srgbClr val="230050"/>
                </a:solidFill>
                <a:latin typeface="Noto Sans SemiBold" panose="020B0502040504020204" pitchFamily="34" charset="0"/>
              </a:rPr>
              <a:t> on </a:t>
            </a:r>
            <a:r>
              <a:rPr lang="fr-CH" sz="1200" b="1" dirty="0" err="1">
                <a:solidFill>
                  <a:srgbClr val="230050"/>
                </a:solidFill>
                <a:latin typeface="Noto Sans SemiBold" panose="020B0502040504020204" pitchFamily="34" charset="0"/>
              </a:rPr>
              <a:t>Developing</a:t>
            </a:r>
            <a:r>
              <a:rPr lang="fr-CH" sz="1200" b="1" dirty="0">
                <a:solidFill>
                  <a:srgbClr val="230050"/>
                </a:solidFill>
                <a:latin typeface="Noto Sans SemiBold" panose="020B0502040504020204" pitchFamily="34" charset="0"/>
              </a:rPr>
              <a:t> National Action Plans on </a:t>
            </a:r>
            <a:r>
              <a:rPr lang="fr-CH" sz="1200" b="1" dirty="0" err="1">
                <a:solidFill>
                  <a:srgbClr val="230050"/>
                </a:solidFill>
                <a:latin typeface="Noto Sans SemiBold" panose="020B0502040504020204" pitchFamily="34" charset="0"/>
              </a:rPr>
              <a:t>Forced</a:t>
            </a:r>
            <a:r>
              <a:rPr lang="fr-CH" sz="1200" b="1" dirty="0">
                <a:solidFill>
                  <a:srgbClr val="230050"/>
                </a:solidFill>
                <a:latin typeface="Noto Sans SemiBold" panose="020B0502040504020204" pitchFamily="34" charset="0"/>
              </a:rPr>
              <a:t> Labour</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dsholder til titel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a-DK"/>
              <a:t>Klik for at redigere i master</a:t>
            </a:r>
          </a:p>
        </p:txBody>
      </p:sp>
      <p:sp>
        <p:nvSpPr>
          <p:cNvPr id="1027" name="Pladsholder til tekst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sidefod 4"/>
          <p:cNvSpPr>
            <a:spLocks noGrp="1"/>
          </p:cNvSpPr>
          <p:nvPr>
            <p:ph type="ftr" sz="quarter" idx="3"/>
          </p:nvPr>
        </p:nvSpPr>
        <p:spPr>
          <a:xfrm>
            <a:off x="838200" y="6356350"/>
            <a:ext cx="515000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r>
              <a:rPr lang="fr-CH" sz="1200" b="1" dirty="0">
                <a:solidFill>
                  <a:srgbClr val="230050"/>
                </a:solidFill>
                <a:latin typeface="Noto Sans SemiBold" panose="020B0502040504020204" pitchFamily="34" charset="0"/>
              </a:rPr>
              <a:t>ILO </a:t>
            </a:r>
            <a:r>
              <a:rPr lang="fr-CH" sz="1200" b="1" dirty="0" err="1">
                <a:solidFill>
                  <a:srgbClr val="230050"/>
                </a:solidFill>
                <a:latin typeface="Noto Sans SemiBold" panose="020B0502040504020204" pitchFamily="34" charset="0"/>
              </a:rPr>
              <a:t>Toolkit</a:t>
            </a:r>
            <a:r>
              <a:rPr lang="fr-CH" sz="1200" b="1" dirty="0">
                <a:solidFill>
                  <a:srgbClr val="230050"/>
                </a:solidFill>
                <a:latin typeface="Noto Sans SemiBold" panose="020B0502040504020204" pitchFamily="34" charset="0"/>
              </a:rPr>
              <a:t> on </a:t>
            </a:r>
            <a:r>
              <a:rPr lang="fr-CH" sz="1200" b="1" dirty="0" err="1">
                <a:solidFill>
                  <a:srgbClr val="230050"/>
                </a:solidFill>
                <a:latin typeface="Noto Sans SemiBold" panose="020B0502040504020204" pitchFamily="34" charset="0"/>
              </a:rPr>
              <a:t>Developing</a:t>
            </a:r>
            <a:r>
              <a:rPr lang="fr-CH" sz="1200" b="1" dirty="0">
                <a:solidFill>
                  <a:srgbClr val="230050"/>
                </a:solidFill>
                <a:latin typeface="Noto Sans SemiBold" panose="020B0502040504020204" pitchFamily="34" charset="0"/>
              </a:rPr>
              <a:t> National Action Plans on </a:t>
            </a:r>
            <a:r>
              <a:rPr lang="fr-CH" sz="1200" b="1" dirty="0" err="1">
                <a:solidFill>
                  <a:srgbClr val="230050"/>
                </a:solidFill>
                <a:latin typeface="Noto Sans SemiBold" panose="020B0502040504020204" pitchFamily="34" charset="0"/>
              </a:rPr>
              <a:t>Forced</a:t>
            </a:r>
            <a:r>
              <a:rPr lang="fr-CH" sz="1200" b="1" dirty="0">
                <a:solidFill>
                  <a:srgbClr val="230050"/>
                </a:solidFill>
                <a:latin typeface="Noto Sans SemiBold" panose="020B0502040504020204" pitchFamily="34" charset="0"/>
              </a:rPr>
              <a:t> Labour</a:t>
            </a:r>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baseline="0" smtClean="0">
                <a:solidFill>
                  <a:srgbClr val="1E2DBE"/>
                </a:solidFill>
                <a:latin typeface="Noto Sans Light" panose="020B0402040504020204" pitchFamily="34" charset="0"/>
                <a:cs typeface="+mn-cs"/>
              </a:defRPr>
            </a:lvl1pPr>
          </a:lstStyle>
          <a:p>
            <a:pPr>
              <a:defRPr/>
            </a:pPr>
            <a:fld id="{E350A327-699C-44C8-B573-E12BE3BAB149}" type="slidenum">
              <a:rPr lang="da-DK" smtClean="0"/>
              <a:pPr>
                <a:defRPr/>
              </a:pPr>
              <a:t>‹#›</a:t>
            </a:fld>
            <a:endParaRPr lang="da-DK"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https://flbusiness.network/"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hemeOverride" Target="../theme/themeOverride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88B8CC7-84B8-CF42-9559-46BCDF79574A}"/>
              </a:ext>
            </a:extLst>
          </p:cNvPr>
          <p:cNvSpPr/>
          <p:nvPr/>
        </p:nvSpPr>
        <p:spPr>
          <a:xfrm>
            <a:off x="0" y="-55562"/>
            <a:ext cx="12192000" cy="6913562"/>
          </a:xfrm>
          <a:prstGeom prst="rect">
            <a:avLst/>
          </a:prstGeom>
          <a:solidFill>
            <a:srgbClr val="1E2D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337" name="Titel 1"/>
          <p:cNvSpPr>
            <a:spLocks noGrp="1"/>
          </p:cNvSpPr>
          <p:nvPr>
            <p:ph type="ctrTitle"/>
          </p:nvPr>
        </p:nvSpPr>
        <p:spPr>
          <a:xfrm>
            <a:off x="1524000" y="1493949"/>
            <a:ext cx="9144000" cy="1210614"/>
          </a:xfrm>
        </p:spPr>
        <p:txBody>
          <a:bodyPr/>
          <a:lstStyle/>
          <a:p>
            <a:pPr algn="l"/>
            <a:r>
              <a:rPr lang="en-GB" sz="2400" dirty="0" smtClean="0">
                <a:solidFill>
                  <a:schemeClr val="bg1"/>
                </a:solidFill>
                <a:latin typeface="Overpass" pitchFamily="2" charset="77"/>
                <a:ea typeface="Tahoma" panose="020B0604030504040204" pitchFamily="34" charset="0"/>
                <a:cs typeface="Tahoma" panose="020B0604030504040204" pitchFamily="34" charset="0"/>
              </a:rPr>
              <a:t>Tool No. 6:</a:t>
            </a:r>
            <a:br>
              <a:rPr lang="en-GB" sz="2400" dirty="0" smtClean="0">
                <a:solidFill>
                  <a:schemeClr val="bg1"/>
                </a:solidFill>
                <a:latin typeface="Overpass" pitchFamily="2" charset="77"/>
                <a:ea typeface="Tahoma" panose="020B0604030504040204" pitchFamily="34" charset="0"/>
                <a:cs typeface="Tahoma" panose="020B0604030504040204" pitchFamily="34" charset="0"/>
              </a:rPr>
            </a:br>
            <a:r>
              <a:rPr lang="en-GB" sz="2400" dirty="0" smtClean="0">
                <a:solidFill>
                  <a:schemeClr val="bg1"/>
                </a:solidFill>
                <a:latin typeface="Overpass" pitchFamily="2" charset="77"/>
                <a:ea typeface="Tahoma" panose="020B0604030504040204" pitchFamily="34" charset="0"/>
                <a:cs typeface="Tahoma" panose="020B0604030504040204" pitchFamily="34" charset="0"/>
              </a:rPr>
              <a:t>Forced Labour and the Sustainable Development Goals (SDGs)</a:t>
            </a:r>
            <a:r>
              <a:rPr lang="en-GB" sz="1800" dirty="0" smtClean="0">
                <a:solidFill>
                  <a:schemeClr val="bg1"/>
                </a:solidFill>
                <a:latin typeface="Overpass" pitchFamily="2" charset="77"/>
                <a:ea typeface="Tahoma" panose="020B0604030504040204" pitchFamily="34" charset="0"/>
                <a:cs typeface="Tahoma" panose="020B0604030504040204" pitchFamily="34" charset="0"/>
              </a:rPr>
              <a:t/>
            </a:r>
            <a:br>
              <a:rPr lang="en-GB" sz="1800" dirty="0" smtClean="0">
                <a:solidFill>
                  <a:schemeClr val="bg1"/>
                </a:solidFill>
                <a:latin typeface="Overpass" pitchFamily="2" charset="77"/>
                <a:ea typeface="Tahoma" panose="020B0604030504040204" pitchFamily="34" charset="0"/>
                <a:cs typeface="Tahoma" panose="020B0604030504040204" pitchFamily="34" charset="0"/>
              </a:rPr>
            </a:br>
            <a:r>
              <a:rPr lang="en-GB" sz="1800" dirty="0" smtClean="0">
                <a:solidFill>
                  <a:schemeClr val="bg1"/>
                </a:solidFill>
                <a:latin typeface="Overpass Light" pitchFamily="2" charset="77"/>
              </a:rPr>
              <a:t>Annotated slides (to be opened in Notes mode)</a:t>
            </a:r>
            <a:endParaRPr lang="en-GB" sz="1800" dirty="0">
              <a:solidFill>
                <a:schemeClr val="bg1"/>
              </a:solidFill>
              <a:latin typeface="Overpass Light" pitchFamily="2" charset="77"/>
              <a:ea typeface="Tahoma" panose="020B0604030504040204" pitchFamily="34" charset="0"/>
              <a:cs typeface="Tahoma" panose="020B0604030504040204" pitchFamily="34" charset="0"/>
            </a:endParaRPr>
          </a:p>
        </p:txBody>
      </p:sp>
      <p:pic>
        <p:nvPicPr>
          <p:cNvPr id="6" name="Image 5">
            <a:extLst>
              <a:ext uri="{FF2B5EF4-FFF2-40B4-BE49-F238E27FC236}">
                <a16:creationId xmlns:a16="http://schemas.microsoft.com/office/drawing/2014/main" id="{E608C50D-6443-DC4B-A79C-85D562A5A3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730" y="1355431"/>
            <a:ext cx="1458442" cy="1458442"/>
          </a:xfrm>
          <a:prstGeom prst="rect">
            <a:avLst/>
          </a:prstGeom>
        </p:spPr>
      </p:pic>
      <p:pic>
        <p:nvPicPr>
          <p:cNvPr id="7" name="Image 8">
            <a:extLst>
              <a:ext uri="{FF2B5EF4-FFF2-40B4-BE49-F238E27FC236}">
                <a16:creationId xmlns:a16="http://schemas.microsoft.com/office/drawing/2014/main" id="{AB1A2011-5A73-0448-941C-47AD6A3A4DB7}"/>
              </a:ext>
            </a:extLst>
          </p:cNvPr>
          <p:cNvPicPr>
            <a:picLocks noChangeAspect="1"/>
          </p:cNvPicPr>
          <p:nvPr/>
        </p:nvPicPr>
        <p:blipFill rotWithShape="1">
          <a:blip r:embed="rId4">
            <a:extLst>
              <a:ext uri="{28A0092B-C50C-407E-A947-70E740481C1C}">
                <a14:useLocalDpi xmlns:a14="http://schemas.microsoft.com/office/drawing/2010/main" val="0"/>
              </a:ext>
            </a:extLst>
          </a:blip>
          <a:srcRect l="13951" t="2228" r="50458" b="59159"/>
          <a:stretch/>
        </p:blipFill>
        <p:spPr>
          <a:xfrm>
            <a:off x="10313043" y="1435261"/>
            <a:ext cx="1226916" cy="133108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p:cNvSpPr>
            <a:spLocks noGrp="1"/>
          </p:cNvSpPr>
          <p:nvPr>
            <p:ph type="title"/>
          </p:nvPr>
        </p:nvSpPr>
        <p:spPr>
          <a:xfrm>
            <a:off x="838200" y="365126"/>
            <a:ext cx="10515600" cy="897618"/>
          </a:xfrm>
        </p:spPr>
        <p:txBody>
          <a:bodyPr/>
          <a:lstStyle/>
          <a:p>
            <a:r>
              <a:rPr lang="da-DK" sz="2400" dirty="0">
                <a:solidFill>
                  <a:srgbClr val="1E2DBE"/>
                </a:solidFill>
                <a:latin typeface="Overpass" pitchFamily="2" charset="77"/>
                <a:cs typeface="Times New Roman" panose="02020603050405020304" pitchFamily="18" charset="0"/>
              </a:rPr>
              <a:t>Other relevant </a:t>
            </a:r>
            <a:r>
              <a:rPr lang="da-DK" sz="2400" dirty="0" smtClean="0">
                <a:solidFill>
                  <a:srgbClr val="1E2DBE"/>
                </a:solidFill>
                <a:latin typeface="Overpass" pitchFamily="2" charset="77"/>
                <a:cs typeface="Times New Roman" panose="02020603050405020304" pitchFamily="18" charset="0"/>
              </a:rPr>
              <a:t>Targets under </a:t>
            </a:r>
            <a:r>
              <a:rPr lang="da-DK" sz="2400" dirty="0">
                <a:solidFill>
                  <a:srgbClr val="1E2DBE"/>
                </a:solidFill>
                <a:latin typeface="Overpass" pitchFamily="2" charset="77"/>
                <a:cs typeface="Times New Roman" panose="02020603050405020304" pitchFamily="18" charset="0"/>
              </a:rPr>
              <a:t>SDG 8</a:t>
            </a:r>
          </a:p>
        </p:txBody>
      </p:sp>
      <p:pic>
        <p:nvPicPr>
          <p:cNvPr id="8" name="Pladsholder til indhold 4"/>
          <p:cNvPicPr>
            <a:picLocks noChangeAspect="1"/>
          </p:cNvPicPr>
          <p:nvPr/>
        </p:nvPicPr>
        <p:blipFill>
          <a:blip r:embed="rId3"/>
          <a:srcRect/>
          <a:stretch>
            <a:fillRect/>
          </a:stretch>
        </p:blipFill>
        <p:spPr bwMode="auto">
          <a:xfrm>
            <a:off x="10518783" y="130610"/>
            <a:ext cx="1670034" cy="1669425"/>
          </a:xfrm>
          <a:prstGeom prst="rect">
            <a:avLst/>
          </a:prstGeom>
          <a:noFill/>
          <a:ln w="9525">
            <a:noFill/>
            <a:miter lim="800000"/>
            <a:headEnd/>
            <a:tailEnd/>
          </a:ln>
        </p:spPr>
      </p:pic>
      <p:sp>
        <p:nvSpPr>
          <p:cNvPr id="5" name="Rectangle 4"/>
          <p:cNvSpPr/>
          <p:nvPr/>
        </p:nvSpPr>
        <p:spPr>
          <a:xfrm>
            <a:off x="838200" y="1262744"/>
            <a:ext cx="10661340" cy="4426853"/>
          </a:xfrm>
          <a:prstGeom prst="rect">
            <a:avLst/>
          </a:prstGeom>
        </p:spPr>
        <p:txBody>
          <a:bodyPr wrap="square">
            <a:spAutoFit/>
          </a:bodyPr>
          <a:lstStyle/>
          <a:p>
            <a:pPr marL="0" indent="0" fontAlgn="auto">
              <a:spcAft>
                <a:spcPts val="0"/>
              </a:spcAft>
              <a:buFont typeface="Arial" panose="020B0604020202020204" pitchFamily="34" charset="0"/>
              <a:buNone/>
              <a:defRPr/>
            </a:pPr>
            <a:r>
              <a:rPr lang="en-GB" sz="2000" b="1" dirty="0" smtClean="0">
                <a:latin typeface="Noto Sans SemiBold" panose="020B0502040504020204" pitchFamily="34" charset="0"/>
                <a:ea typeface="Noto Sans SemiBold" panose="020B0502040504020204" pitchFamily="34" charset="0"/>
                <a:cs typeface="Noto Sans SemiBold" panose="020B0502040504020204" pitchFamily="34" charset="0"/>
              </a:rPr>
              <a:t>8.3: </a:t>
            </a:r>
            <a:r>
              <a:rPr lang="en-GB" sz="2000" dirty="0" smtClean="0">
                <a:latin typeface="Noto Sans" panose="020B0502040504020204" pitchFamily="34" charset="0"/>
                <a:ea typeface="Noto Sans" panose="020B0502040504020204" pitchFamily="34" charset="0"/>
                <a:cs typeface="Noto Sans" panose="020B0502040504020204" pitchFamily="34" charset="0"/>
              </a:rPr>
              <a:t>Promote policies that support productive activities, decent job </a:t>
            </a:r>
            <a:r>
              <a:rPr lang="en-GB" sz="2000" smtClean="0">
                <a:latin typeface="Noto Sans" panose="020B0502040504020204" pitchFamily="34" charset="0"/>
                <a:ea typeface="Noto Sans" panose="020B0502040504020204" pitchFamily="34" charset="0"/>
                <a:cs typeface="Noto Sans" panose="020B0502040504020204" pitchFamily="34" charset="0"/>
              </a:rPr>
              <a:t>creation </a:t>
            </a:r>
            <a:br>
              <a:rPr lang="en-GB" sz="2000" smtClean="0">
                <a:latin typeface="Noto Sans" panose="020B0502040504020204" pitchFamily="34" charset="0"/>
                <a:ea typeface="Noto Sans" panose="020B0502040504020204" pitchFamily="34" charset="0"/>
                <a:cs typeface="Noto Sans" panose="020B0502040504020204" pitchFamily="34" charset="0"/>
              </a:rPr>
            </a:br>
            <a:r>
              <a:rPr lang="en-GB" sz="2000" smtClean="0">
                <a:latin typeface="Noto Sans" panose="020B0502040504020204" pitchFamily="34" charset="0"/>
                <a:ea typeface="Noto Sans" panose="020B0502040504020204" pitchFamily="34" charset="0"/>
                <a:cs typeface="Noto Sans" panose="020B0502040504020204" pitchFamily="34" charset="0"/>
              </a:rPr>
              <a:t>and </a:t>
            </a:r>
            <a:r>
              <a:rPr lang="en-GB" sz="2000" dirty="0" smtClean="0">
                <a:latin typeface="Noto Sans" panose="020B0502040504020204" pitchFamily="34" charset="0"/>
                <a:ea typeface="Noto Sans" panose="020B0502040504020204" pitchFamily="34" charset="0"/>
                <a:cs typeface="Noto Sans" panose="020B0502040504020204" pitchFamily="34" charset="0"/>
              </a:rPr>
              <a:t>entrepreneurship.</a:t>
            </a:r>
          </a:p>
          <a:p>
            <a:pPr marL="0" indent="0" fontAlgn="auto">
              <a:spcBef>
                <a:spcPts val="1000"/>
              </a:spcBef>
              <a:spcAft>
                <a:spcPts val="0"/>
              </a:spcAft>
              <a:buFont typeface="Arial" panose="020B0604020202020204" pitchFamily="34" charset="0"/>
              <a:buNone/>
              <a:defRPr/>
            </a:pPr>
            <a:r>
              <a:rPr lang="en-GB" sz="2000" b="1" dirty="0" smtClean="0">
                <a:latin typeface="Noto Sans SemiBold" panose="020B0502040504020204" pitchFamily="34" charset="0"/>
                <a:ea typeface="Noto Sans SemiBold" panose="020B0502040504020204" pitchFamily="34" charset="0"/>
                <a:cs typeface="Noto Sans SemiBold" panose="020B0502040504020204" pitchFamily="34" charset="0"/>
              </a:rPr>
              <a:t>8.4: </a:t>
            </a:r>
            <a:r>
              <a:rPr lang="en-GB" sz="2000" dirty="0" smtClean="0">
                <a:latin typeface="Noto Sans" panose="020B0502040504020204" pitchFamily="34" charset="0"/>
                <a:ea typeface="Noto Sans" panose="020B0502040504020204" pitchFamily="34" charset="0"/>
                <a:cs typeface="Noto Sans" panose="020B0502040504020204" pitchFamily="34" charset="0"/>
              </a:rPr>
              <a:t>Endeavour to decouple economic growth from environmental degradation.</a:t>
            </a:r>
          </a:p>
          <a:p>
            <a:pPr marL="0" indent="0" fontAlgn="auto">
              <a:spcBef>
                <a:spcPts val="1000"/>
              </a:spcBef>
              <a:spcAft>
                <a:spcPts val="0"/>
              </a:spcAft>
              <a:buFont typeface="Arial" panose="020B0604020202020204" pitchFamily="34" charset="0"/>
              <a:buNone/>
              <a:defRPr/>
            </a:pPr>
            <a:r>
              <a:rPr lang="en-GB" sz="2000" b="1" dirty="0" smtClean="0">
                <a:latin typeface="Noto Sans SemiBold" panose="020B0502040504020204" pitchFamily="34" charset="0"/>
                <a:ea typeface="Noto Sans SemiBold" panose="020B0502040504020204" pitchFamily="34" charset="0"/>
                <a:cs typeface="Noto Sans SemiBold" panose="020B0502040504020204" pitchFamily="34" charset="0"/>
              </a:rPr>
              <a:t>8.5</a:t>
            </a:r>
            <a:r>
              <a:rPr lang="en-GB" sz="2000" b="1" dirty="0">
                <a:latin typeface="Noto Sans SemiBold" panose="020B0502040504020204" pitchFamily="34" charset="0"/>
                <a:ea typeface="Noto Sans SemiBold" panose="020B0502040504020204" pitchFamily="34" charset="0"/>
                <a:cs typeface="Noto Sans SemiBold" panose="020B0502040504020204" pitchFamily="34" charset="0"/>
              </a:rPr>
              <a:t>: </a:t>
            </a:r>
            <a:r>
              <a:rPr lang="en-GB" sz="2000" dirty="0">
                <a:latin typeface="Noto Sans" panose="020B0502040504020204" pitchFamily="34" charset="0"/>
                <a:ea typeface="Noto Sans" panose="020B0502040504020204" pitchFamily="34" charset="0"/>
                <a:cs typeface="Noto Sans" panose="020B0502040504020204" pitchFamily="34" charset="0"/>
              </a:rPr>
              <a:t>By 2030, achieve full and productive employment and decent work for </a:t>
            </a:r>
            <a:br>
              <a:rPr lang="en-GB" sz="2000" dirty="0">
                <a:latin typeface="Noto Sans" panose="020B0502040504020204" pitchFamily="34" charset="0"/>
                <a:ea typeface="Noto Sans" panose="020B0502040504020204" pitchFamily="34" charset="0"/>
                <a:cs typeface="Noto Sans" panose="020B0502040504020204" pitchFamily="34" charset="0"/>
              </a:rPr>
            </a:br>
            <a:r>
              <a:rPr lang="en-GB" sz="2000" dirty="0">
                <a:latin typeface="Noto Sans" panose="020B0502040504020204" pitchFamily="34" charset="0"/>
                <a:ea typeface="Noto Sans" panose="020B0502040504020204" pitchFamily="34" charset="0"/>
                <a:cs typeface="Noto Sans" panose="020B0502040504020204" pitchFamily="34" charset="0"/>
              </a:rPr>
              <a:t>all women and </a:t>
            </a:r>
            <a:r>
              <a:rPr lang="en-GB" sz="2000" dirty="0" smtClean="0">
                <a:latin typeface="Noto Sans" panose="020B0502040504020204" pitchFamily="34" charset="0"/>
                <a:ea typeface="Noto Sans" panose="020B0502040504020204" pitchFamily="34" charset="0"/>
                <a:cs typeface="Noto Sans" panose="020B0502040504020204" pitchFamily="34" charset="0"/>
              </a:rPr>
              <a:t>men.</a:t>
            </a:r>
            <a:endParaRPr lang="en-GB" sz="2000" dirty="0">
              <a:latin typeface="Noto Sans" panose="020B0502040504020204" pitchFamily="34" charset="0"/>
              <a:ea typeface="Noto Sans" panose="020B0502040504020204" pitchFamily="34" charset="0"/>
              <a:cs typeface="Noto Sans" panose="020B0502040504020204" pitchFamily="34" charset="0"/>
            </a:endParaRPr>
          </a:p>
          <a:p>
            <a:pPr fontAlgn="auto">
              <a:spcBef>
                <a:spcPts val="1000"/>
              </a:spcBef>
              <a:spcAft>
                <a:spcPts val="0"/>
              </a:spcAft>
              <a:defRPr/>
            </a:pPr>
            <a:r>
              <a:rPr lang="en-GB" sz="2000" b="1" dirty="0">
                <a:latin typeface="Noto Sans SemiBold" panose="020B0502040504020204" pitchFamily="34" charset="0"/>
                <a:ea typeface="Noto Sans SemiBold" panose="020B0502040504020204" pitchFamily="34" charset="0"/>
                <a:cs typeface="Noto Sans SemiBold" panose="020B0502040504020204" pitchFamily="34" charset="0"/>
              </a:rPr>
              <a:t>8.6: </a:t>
            </a:r>
            <a:r>
              <a:rPr lang="en-GB" sz="2000" dirty="0">
                <a:latin typeface="Noto Sans" panose="020B0502040504020204" pitchFamily="34" charset="0"/>
                <a:ea typeface="Noto Sans" panose="020B0502040504020204" pitchFamily="34" charset="0"/>
                <a:cs typeface="Noto Sans" panose="020B0502040504020204" pitchFamily="34" charset="0"/>
              </a:rPr>
              <a:t>By 2020, substantially reduce the proportion of youth not in employment, education or training.</a:t>
            </a:r>
          </a:p>
          <a:p>
            <a:pPr fontAlgn="auto">
              <a:spcBef>
                <a:spcPts val="1000"/>
              </a:spcBef>
              <a:spcAft>
                <a:spcPts val="0"/>
              </a:spcAft>
              <a:defRPr/>
            </a:pPr>
            <a:r>
              <a:rPr lang="en-GB" sz="2000" b="1" dirty="0" smtClean="0">
                <a:latin typeface="Noto Sans SemiBold" panose="020B0502040504020204" pitchFamily="34" charset="0"/>
                <a:ea typeface="Noto Sans SemiBold" panose="020B0502040504020204" pitchFamily="34" charset="0"/>
                <a:cs typeface="Noto Sans SemiBold" panose="020B0502040504020204" pitchFamily="34" charset="0"/>
              </a:rPr>
              <a:t>8.8</a:t>
            </a:r>
            <a:r>
              <a:rPr lang="en-GB" sz="2000" b="1" dirty="0">
                <a:latin typeface="Noto Sans SemiBold" panose="020B0502040504020204" pitchFamily="34" charset="0"/>
                <a:ea typeface="Noto Sans SemiBold" panose="020B0502040504020204" pitchFamily="34" charset="0"/>
                <a:cs typeface="Noto Sans SemiBold" panose="020B0502040504020204" pitchFamily="34" charset="0"/>
              </a:rPr>
              <a:t>: </a:t>
            </a:r>
            <a:r>
              <a:rPr lang="en-GB" sz="2000" dirty="0">
                <a:latin typeface="Noto Sans" panose="020B0502040504020204" pitchFamily="34" charset="0"/>
                <a:ea typeface="Noto Sans" panose="020B0502040504020204" pitchFamily="34" charset="0"/>
                <a:cs typeface="Noto Sans" panose="020B0502040504020204" pitchFamily="34" charset="0"/>
              </a:rPr>
              <a:t>Protect labour rights and promote safe and secure working environments for </a:t>
            </a:r>
            <a:br>
              <a:rPr lang="en-GB" sz="2000" dirty="0">
                <a:latin typeface="Noto Sans" panose="020B0502040504020204" pitchFamily="34" charset="0"/>
                <a:ea typeface="Noto Sans" panose="020B0502040504020204" pitchFamily="34" charset="0"/>
                <a:cs typeface="Noto Sans" panose="020B0502040504020204" pitchFamily="34" charset="0"/>
              </a:rPr>
            </a:br>
            <a:r>
              <a:rPr lang="en-GB" sz="2000" dirty="0">
                <a:latin typeface="Noto Sans" panose="020B0502040504020204" pitchFamily="34" charset="0"/>
                <a:ea typeface="Noto Sans" panose="020B0502040504020204" pitchFamily="34" charset="0"/>
                <a:cs typeface="Noto Sans" panose="020B0502040504020204" pitchFamily="34" charset="0"/>
              </a:rPr>
              <a:t>all workers, including migrant workers, in particular women migrants, and those in precarious employment.</a:t>
            </a:r>
          </a:p>
          <a:p>
            <a:pPr marL="0" indent="0" fontAlgn="auto">
              <a:spcBef>
                <a:spcPts val="1000"/>
              </a:spcBef>
              <a:spcAft>
                <a:spcPts val="0"/>
              </a:spcAft>
              <a:buFont typeface="Arial" panose="020B0604020202020204" pitchFamily="34" charset="0"/>
              <a:buNone/>
              <a:defRPr/>
            </a:pPr>
            <a:r>
              <a:rPr lang="en-GB" sz="2000" b="1" dirty="0">
                <a:latin typeface="Noto Sans SemiBold" panose="020B0502040504020204" pitchFamily="34" charset="0"/>
                <a:ea typeface="Noto Sans SemiBold" panose="020B0502040504020204" pitchFamily="34" charset="0"/>
                <a:cs typeface="Noto Sans SemiBold" panose="020B0502040504020204" pitchFamily="34" charset="0"/>
              </a:rPr>
              <a:t>8.10: </a:t>
            </a:r>
            <a:r>
              <a:rPr lang="en-GB" sz="2000" dirty="0">
                <a:latin typeface="Noto Sans" panose="020B0502040504020204" pitchFamily="34" charset="0"/>
                <a:ea typeface="Noto Sans" panose="020B0502040504020204" pitchFamily="34" charset="0"/>
                <a:cs typeface="Noto Sans" panose="020B0502040504020204" pitchFamily="34" charset="0"/>
              </a:rPr>
              <a:t>Strengthen the capacity of domestic financial institutions to encourage and expand access to banking, insurance and financial services for all.</a:t>
            </a:r>
          </a:p>
        </p:txBody>
      </p:sp>
      <p:sp>
        <p:nvSpPr>
          <p:cNvPr id="2" name="Espace réservé du numéro de diapositive 1"/>
          <p:cNvSpPr>
            <a:spLocks noGrp="1"/>
          </p:cNvSpPr>
          <p:nvPr>
            <p:ph type="sldNum" sz="quarter" idx="12"/>
          </p:nvPr>
        </p:nvSpPr>
        <p:spPr/>
        <p:txBody>
          <a:bodyPr/>
          <a:lstStyle/>
          <a:p>
            <a:pPr>
              <a:defRPr/>
            </a:pPr>
            <a:fld id="{5E10765B-CB95-447E-A37F-4A88F3D9E77A}" type="slidenum">
              <a:rPr lang="da-DK" smtClean="0"/>
              <a:pPr>
                <a:defRPr/>
              </a:pPr>
              <a:t>10</a:t>
            </a:fld>
            <a:endParaRPr lang="da-DK"/>
          </a:p>
        </p:txBody>
      </p:sp>
      <p:sp>
        <p:nvSpPr>
          <p:cNvPr id="6" name="Pladsholder til sidefod 4">
            <a:extLst>
              <a:ext uri="{FF2B5EF4-FFF2-40B4-BE49-F238E27FC236}">
                <a16:creationId xmlns:a16="http://schemas.microsoft.com/office/drawing/2014/main" id="{CAC966E0-D4B6-BF46-ABF9-CB2F00682127}"/>
              </a:ext>
            </a:extLst>
          </p:cNvPr>
          <p:cNvSpPr>
            <a:spLocks noGrp="1"/>
          </p:cNvSpPr>
          <p:nvPr>
            <p:ph type="ftr" sz="quarter" idx="3"/>
          </p:nvPr>
        </p:nvSpPr>
        <p:spPr>
          <a:xfrm>
            <a:off x="679172" y="6356350"/>
            <a:ext cx="515000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r>
              <a:rPr lang="en-GB" sz="1200" b="1" dirty="0" smtClean="0">
                <a:solidFill>
                  <a:srgbClr val="230050"/>
                </a:solidFill>
                <a:latin typeface="Noto Sans SemiBold" panose="020B0502040504020204" pitchFamily="34" charset="0"/>
              </a:rPr>
              <a:t>ILO Toolkit on Developing National Action Plans on Forced Labour</a:t>
            </a:r>
            <a:endParaRPr lang="en-GB" sz="1200" b="1" dirty="0">
              <a:solidFill>
                <a:srgbClr val="230050"/>
              </a:solidFill>
              <a:latin typeface="Noto Sans SemiBold" panose="020B0502040504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ladsholder til indhold 4"/>
          <p:cNvPicPr>
            <a:picLocks noGrp="1" noChangeAspect="1"/>
          </p:cNvPicPr>
          <p:nvPr>
            <p:ph sz="half" idx="1"/>
          </p:nvPr>
        </p:nvPicPr>
        <p:blipFill>
          <a:blip r:embed="rId3"/>
          <a:srcRect/>
          <a:stretch>
            <a:fillRect/>
          </a:stretch>
        </p:blipFill>
        <p:spPr>
          <a:xfrm>
            <a:off x="838200" y="1466395"/>
            <a:ext cx="4233649" cy="4232106"/>
          </a:xfrm>
        </p:spPr>
      </p:pic>
      <p:sp>
        <p:nvSpPr>
          <p:cNvPr id="4" name="Pladsholder til indhold 3"/>
          <p:cNvSpPr>
            <a:spLocks noGrp="1"/>
          </p:cNvSpPr>
          <p:nvPr>
            <p:ph sz="half" idx="2"/>
          </p:nvPr>
        </p:nvSpPr>
        <p:spPr>
          <a:xfrm>
            <a:off x="5869214" y="1466395"/>
            <a:ext cx="5410200" cy="4889953"/>
          </a:xfrm>
        </p:spPr>
        <p:txBody>
          <a:bodyPr rtlCol="0">
            <a:normAutofit/>
          </a:bodyPr>
          <a:lstStyle/>
          <a:p>
            <a:pPr marL="0" indent="0" fontAlgn="auto">
              <a:spcAft>
                <a:spcPts val="0"/>
              </a:spcAft>
              <a:buNone/>
              <a:defRPr/>
            </a:pPr>
            <a:r>
              <a:rPr lang="en-GB" sz="2000" dirty="0">
                <a:latin typeface="Noto Sans" panose="020B0502040504020204" pitchFamily="34" charset="0"/>
                <a:ea typeface="Noto Sans" panose="020B0502040504020204" pitchFamily="34" charset="0"/>
                <a:cs typeface="Noto Sans" panose="020B0502040504020204" pitchFamily="34" charset="0"/>
              </a:rPr>
              <a:t>Low productivity, scarce resources, limited innovation, may lead unscrupulous employers to use forced labour to increase profits. This, in turn, leads to unfair competition and can induce a “race to the bottom”.</a:t>
            </a:r>
          </a:p>
          <a:p>
            <a:pPr marL="0" indent="0" fontAlgn="auto">
              <a:spcAft>
                <a:spcPts val="0"/>
              </a:spcAft>
              <a:buNone/>
              <a:defRPr/>
            </a:pPr>
            <a:r>
              <a:rPr lang="en-GB" sz="2000" dirty="0">
                <a:latin typeface="Noto Sans" panose="020B0502040504020204" pitchFamily="34" charset="0"/>
                <a:ea typeface="Noto Sans" panose="020B0502040504020204" pitchFamily="34" charset="0"/>
                <a:cs typeface="Noto Sans" panose="020B0502040504020204" pitchFamily="34" charset="0"/>
              </a:rPr>
              <a:t>The reputational risks associated with forced labour and child labour may also threaten the very existence of an industry or enterprise.</a:t>
            </a:r>
            <a:endParaRPr lang="da-DK" sz="2000" dirty="0">
              <a:latin typeface="Noto Sans" panose="020B0502040504020204" pitchFamily="34" charset="0"/>
              <a:ea typeface="Noto Sans" panose="020B0502040504020204" pitchFamily="34" charset="0"/>
              <a:cs typeface="Noto Sans" panose="020B0502040504020204" pitchFamily="34" charset="0"/>
            </a:endParaRPr>
          </a:p>
        </p:txBody>
      </p:sp>
      <p:sp>
        <p:nvSpPr>
          <p:cNvPr id="2" name="Espace réservé du numéro de diapositive 1"/>
          <p:cNvSpPr>
            <a:spLocks noGrp="1"/>
          </p:cNvSpPr>
          <p:nvPr>
            <p:ph type="sldNum" sz="quarter" idx="12"/>
          </p:nvPr>
        </p:nvSpPr>
        <p:spPr/>
        <p:txBody>
          <a:bodyPr/>
          <a:lstStyle/>
          <a:p>
            <a:pPr>
              <a:defRPr/>
            </a:pPr>
            <a:fld id="{72BFBBA2-4FF8-41E8-88DA-9474EA1A1A27}" type="slidenum">
              <a:rPr lang="da-DK" smtClean="0"/>
              <a:pPr>
                <a:defRPr/>
              </a:pPr>
              <a:t>11</a:t>
            </a:fld>
            <a:endParaRPr lang="da-DK"/>
          </a:p>
        </p:txBody>
      </p:sp>
      <p:sp>
        <p:nvSpPr>
          <p:cNvPr id="5" name="Pladsholder til sidefod 4">
            <a:extLst>
              <a:ext uri="{FF2B5EF4-FFF2-40B4-BE49-F238E27FC236}">
                <a16:creationId xmlns:a16="http://schemas.microsoft.com/office/drawing/2014/main" id="{C3E8EBD1-89A1-3941-8C18-E95C0018B641}"/>
              </a:ext>
            </a:extLst>
          </p:cNvPr>
          <p:cNvSpPr>
            <a:spLocks noGrp="1"/>
          </p:cNvSpPr>
          <p:nvPr>
            <p:ph type="ftr" sz="quarter" idx="3"/>
          </p:nvPr>
        </p:nvSpPr>
        <p:spPr>
          <a:xfrm>
            <a:off x="679172" y="6356350"/>
            <a:ext cx="515000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r>
              <a:rPr lang="en-GB" sz="1200" b="1" dirty="0" smtClean="0">
                <a:solidFill>
                  <a:srgbClr val="230050"/>
                </a:solidFill>
                <a:latin typeface="Noto Sans SemiBold" panose="020B0502040504020204" pitchFamily="34" charset="0"/>
              </a:rPr>
              <a:t>ILO Toolkit on Developing National Action Plans on Forced Labour</a:t>
            </a:r>
            <a:endParaRPr lang="en-GB" sz="1200" b="1" dirty="0">
              <a:solidFill>
                <a:srgbClr val="230050"/>
              </a:solidFill>
              <a:latin typeface="Noto Sans SemiBold" panose="020B0502040504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ladsholder til indhold 4"/>
          <p:cNvPicPr>
            <a:picLocks noGrp="1" noChangeAspect="1"/>
          </p:cNvPicPr>
          <p:nvPr>
            <p:ph sz="half" idx="1"/>
          </p:nvPr>
        </p:nvPicPr>
        <p:blipFill>
          <a:blip r:embed="rId3"/>
          <a:srcRect/>
          <a:stretch>
            <a:fillRect/>
          </a:stretch>
        </p:blipFill>
        <p:spPr>
          <a:xfrm>
            <a:off x="838200" y="1466395"/>
            <a:ext cx="4233649" cy="4232106"/>
          </a:xfrm>
        </p:spPr>
      </p:pic>
      <p:sp>
        <p:nvSpPr>
          <p:cNvPr id="4" name="Pladsholder til indhold 3"/>
          <p:cNvSpPr>
            <a:spLocks noGrp="1"/>
          </p:cNvSpPr>
          <p:nvPr>
            <p:ph sz="half" idx="2"/>
          </p:nvPr>
        </p:nvSpPr>
        <p:spPr>
          <a:xfrm>
            <a:off x="5967186" y="1466394"/>
            <a:ext cx="5399314" cy="4889956"/>
          </a:xfrm>
        </p:spPr>
        <p:txBody>
          <a:bodyPr rtlCol="0">
            <a:normAutofit/>
          </a:bodyPr>
          <a:lstStyle/>
          <a:p>
            <a:pPr marL="0" indent="0" fontAlgn="auto">
              <a:spcAft>
                <a:spcPts val="0"/>
              </a:spcAft>
              <a:buFont typeface="Arial" panose="020B0604020202020204" pitchFamily="34" charset="0"/>
              <a:buNone/>
              <a:defRPr/>
            </a:pPr>
            <a:r>
              <a:rPr lang="en-GB" sz="2000" dirty="0">
                <a:latin typeface="Noto Sans" panose="020B0502040504020204" pitchFamily="34" charset="0"/>
                <a:ea typeface="Noto Sans" panose="020B0502040504020204" pitchFamily="34" charset="0"/>
                <a:cs typeface="Noto Sans" panose="020B0502040504020204" pitchFamily="34" charset="0"/>
              </a:rPr>
              <a:t>Children and adults from ethnic minorities, socially marginalised communities and discriminated groups such as migrants, </a:t>
            </a:r>
            <a:br>
              <a:rPr lang="en-GB" sz="2000" dirty="0">
                <a:latin typeface="Noto Sans" panose="020B0502040504020204" pitchFamily="34" charset="0"/>
                <a:ea typeface="Noto Sans" panose="020B0502040504020204" pitchFamily="34" charset="0"/>
                <a:cs typeface="Noto Sans" panose="020B0502040504020204" pitchFamily="34" charset="0"/>
              </a:rPr>
            </a:br>
            <a:r>
              <a:rPr lang="en-GB" sz="2000" dirty="0">
                <a:latin typeface="Noto Sans" panose="020B0502040504020204" pitchFamily="34" charset="0"/>
                <a:ea typeface="Noto Sans" panose="020B0502040504020204" pitchFamily="34" charset="0"/>
                <a:cs typeface="Noto Sans" panose="020B0502040504020204" pitchFamily="34" charset="0"/>
              </a:rPr>
              <a:t>are at higher risk of forced labour.</a:t>
            </a:r>
          </a:p>
          <a:p>
            <a:pPr marL="0" indent="0" fontAlgn="auto">
              <a:spcAft>
                <a:spcPts val="0"/>
              </a:spcAft>
              <a:buFont typeface="Arial" panose="020B0604020202020204" pitchFamily="34" charset="0"/>
              <a:buNone/>
              <a:defRPr/>
            </a:pPr>
            <a:endParaRPr lang="en-GB" sz="2000" dirty="0">
              <a:latin typeface="Noto Sans" panose="020B0502040504020204" pitchFamily="34" charset="0"/>
              <a:ea typeface="Noto Sans" panose="020B0502040504020204" pitchFamily="34" charset="0"/>
              <a:cs typeface="Noto Sans" panose="020B0502040504020204" pitchFamily="34" charset="0"/>
            </a:endParaRPr>
          </a:p>
          <a:p>
            <a:pPr marL="0" indent="0" fontAlgn="auto">
              <a:spcAft>
                <a:spcPts val="0"/>
              </a:spcAft>
              <a:buFont typeface="Arial" panose="020B0604020202020204" pitchFamily="34" charset="0"/>
              <a:buNone/>
              <a:defRPr/>
            </a:pPr>
            <a:r>
              <a:rPr lang="en-GB" sz="2000" dirty="0">
                <a:latin typeface="Noto Sans" panose="020B0502040504020204" pitchFamily="34" charset="0"/>
                <a:ea typeface="Noto Sans" panose="020B0502040504020204" pitchFamily="34" charset="0"/>
                <a:cs typeface="Noto Sans" panose="020B0502040504020204" pitchFamily="34" charset="0"/>
              </a:rPr>
              <a:t>In turn, forced labour and child labour reinforce patterns of extreme inequality.</a:t>
            </a:r>
          </a:p>
          <a:p>
            <a:pPr marL="0" indent="0" fontAlgn="auto">
              <a:spcAft>
                <a:spcPts val="0"/>
              </a:spcAft>
              <a:buFont typeface="Arial" panose="020B0604020202020204" pitchFamily="34" charset="0"/>
              <a:buNone/>
              <a:defRPr/>
            </a:pPr>
            <a:endParaRPr lang="en-GB" sz="2000" dirty="0">
              <a:latin typeface="Times New Roman" panose="02020603050405020304" pitchFamily="18" charset="0"/>
              <a:cs typeface="Times New Roman" panose="02020603050405020304" pitchFamily="18" charset="0"/>
            </a:endParaRPr>
          </a:p>
        </p:txBody>
      </p:sp>
      <p:sp>
        <p:nvSpPr>
          <p:cNvPr id="2" name="Espace réservé du numéro de diapositive 1"/>
          <p:cNvSpPr>
            <a:spLocks noGrp="1"/>
          </p:cNvSpPr>
          <p:nvPr>
            <p:ph type="sldNum" sz="quarter" idx="12"/>
          </p:nvPr>
        </p:nvSpPr>
        <p:spPr/>
        <p:txBody>
          <a:bodyPr/>
          <a:lstStyle/>
          <a:p>
            <a:pPr>
              <a:defRPr/>
            </a:pPr>
            <a:fld id="{72BFBBA2-4FF8-41E8-88DA-9474EA1A1A27}" type="slidenum">
              <a:rPr lang="da-DK" smtClean="0"/>
              <a:pPr>
                <a:defRPr/>
              </a:pPr>
              <a:t>12</a:t>
            </a:fld>
            <a:endParaRPr lang="da-DK"/>
          </a:p>
        </p:txBody>
      </p:sp>
      <p:sp>
        <p:nvSpPr>
          <p:cNvPr id="5" name="Pladsholder til sidefod 4">
            <a:extLst>
              <a:ext uri="{FF2B5EF4-FFF2-40B4-BE49-F238E27FC236}">
                <a16:creationId xmlns:a16="http://schemas.microsoft.com/office/drawing/2014/main" id="{393E9CA8-0F5E-EE4D-83D9-05B0DB235F88}"/>
              </a:ext>
            </a:extLst>
          </p:cNvPr>
          <p:cNvSpPr>
            <a:spLocks noGrp="1"/>
          </p:cNvSpPr>
          <p:nvPr>
            <p:ph type="ftr" sz="quarter" idx="3"/>
          </p:nvPr>
        </p:nvSpPr>
        <p:spPr>
          <a:xfrm>
            <a:off x="679172" y="6356350"/>
            <a:ext cx="515000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r>
              <a:rPr lang="en-GB" sz="1200" b="1" dirty="0" smtClean="0">
                <a:solidFill>
                  <a:srgbClr val="230050"/>
                </a:solidFill>
                <a:latin typeface="Noto Sans SemiBold" panose="020B0502040504020204" pitchFamily="34" charset="0"/>
              </a:rPr>
              <a:t>ILO Toolkit on Developing National Action Plans on Forced Labour</a:t>
            </a:r>
            <a:endParaRPr lang="en-GB" sz="1200" b="1" dirty="0">
              <a:solidFill>
                <a:srgbClr val="230050"/>
              </a:solidFill>
              <a:latin typeface="Noto Sans SemiBold" panose="020B0502040504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ladsholder til indhold 4"/>
          <p:cNvPicPr>
            <a:picLocks noGrp="1" noChangeAspect="1"/>
          </p:cNvPicPr>
          <p:nvPr>
            <p:ph sz="half" idx="1"/>
          </p:nvPr>
        </p:nvPicPr>
        <p:blipFill>
          <a:blip r:embed="rId3"/>
          <a:srcRect/>
          <a:stretch>
            <a:fillRect/>
          </a:stretch>
        </p:blipFill>
        <p:spPr>
          <a:xfrm>
            <a:off x="838200" y="1466394"/>
            <a:ext cx="4233649" cy="4232107"/>
          </a:xfrm>
        </p:spPr>
      </p:pic>
      <p:sp>
        <p:nvSpPr>
          <p:cNvPr id="4" name="Pladsholder til indhold 3"/>
          <p:cNvSpPr>
            <a:spLocks noGrp="1"/>
          </p:cNvSpPr>
          <p:nvPr>
            <p:ph sz="half" idx="2"/>
          </p:nvPr>
        </p:nvSpPr>
        <p:spPr>
          <a:xfrm>
            <a:off x="5985710" y="1466394"/>
            <a:ext cx="5249779" cy="4889955"/>
          </a:xfrm>
        </p:spPr>
        <p:txBody>
          <a:bodyPr rtlCol="0">
            <a:normAutofit/>
          </a:bodyPr>
          <a:lstStyle/>
          <a:p>
            <a:pPr marL="0" indent="0" fontAlgn="auto">
              <a:spcAft>
                <a:spcPts val="0"/>
              </a:spcAft>
              <a:buFont typeface="Arial" panose="020B0604020202020204" pitchFamily="34" charset="0"/>
              <a:buNone/>
              <a:defRPr/>
            </a:pPr>
            <a:r>
              <a:rPr lang="en-GB" sz="2000" b="1" dirty="0" smtClean="0">
                <a:latin typeface="Noto Sans SemiBold" panose="020B0502040504020204" pitchFamily="34" charset="0"/>
                <a:ea typeface="Noto Sans SemiBold" panose="020B0502040504020204" pitchFamily="34" charset="0"/>
                <a:cs typeface="Noto Sans SemiBold" panose="020B0502040504020204" pitchFamily="34" charset="0"/>
              </a:rPr>
              <a:t>Target 11.1 </a:t>
            </a:r>
            <a:r>
              <a:rPr lang="en-GB" sz="2000" b="1" dirty="0">
                <a:latin typeface="Noto Sans SemiBold" panose="020B0502040504020204" pitchFamily="34" charset="0"/>
                <a:ea typeface="Noto Sans SemiBold" panose="020B0502040504020204" pitchFamily="34" charset="0"/>
                <a:cs typeface="Noto Sans SemiBold" panose="020B0502040504020204" pitchFamily="34" charset="0"/>
              </a:rPr>
              <a:t>By 2030, ensure access for all to adequate, safe and affordable housing and basic services and upgrade slums.</a:t>
            </a:r>
          </a:p>
          <a:p>
            <a:pPr marL="0" indent="0" fontAlgn="auto">
              <a:spcAft>
                <a:spcPts val="0"/>
              </a:spcAft>
              <a:buFont typeface="Arial" panose="020B0604020202020204" pitchFamily="34" charset="0"/>
              <a:buNone/>
              <a:defRPr/>
            </a:pPr>
            <a:r>
              <a:rPr lang="en-GB" sz="2000" dirty="0">
                <a:latin typeface="Noto Sans" panose="020B0502040504020204" pitchFamily="34" charset="0"/>
                <a:ea typeface="Noto Sans" panose="020B0502040504020204" pitchFamily="34" charset="0"/>
                <a:cs typeface="Noto Sans" panose="020B0502040504020204" pitchFamily="34" charset="0"/>
              </a:rPr>
              <a:t>Safe, affordable housing and community services is an element of ensuring the family resilience that prevents forced labour.</a:t>
            </a:r>
          </a:p>
        </p:txBody>
      </p:sp>
      <p:sp>
        <p:nvSpPr>
          <p:cNvPr id="2" name="Espace réservé du numéro de diapositive 1"/>
          <p:cNvSpPr>
            <a:spLocks noGrp="1"/>
          </p:cNvSpPr>
          <p:nvPr>
            <p:ph type="sldNum" sz="quarter" idx="12"/>
          </p:nvPr>
        </p:nvSpPr>
        <p:spPr/>
        <p:txBody>
          <a:bodyPr/>
          <a:lstStyle/>
          <a:p>
            <a:pPr>
              <a:defRPr/>
            </a:pPr>
            <a:fld id="{72BFBBA2-4FF8-41E8-88DA-9474EA1A1A27}" type="slidenum">
              <a:rPr lang="da-DK" smtClean="0"/>
              <a:pPr>
                <a:defRPr/>
              </a:pPr>
              <a:t>13</a:t>
            </a:fld>
            <a:endParaRPr lang="da-DK"/>
          </a:p>
        </p:txBody>
      </p:sp>
      <p:sp>
        <p:nvSpPr>
          <p:cNvPr id="5" name="Pladsholder til sidefod 4">
            <a:extLst>
              <a:ext uri="{FF2B5EF4-FFF2-40B4-BE49-F238E27FC236}">
                <a16:creationId xmlns:a16="http://schemas.microsoft.com/office/drawing/2014/main" id="{D003F58D-BBFA-CE48-A42C-EC9914AA295B}"/>
              </a:ext>
            </a:extLst>
          </p:cNvPr>
          <p:cNvSpPr>
            <a:spLocks noGrp="1"/>
          </p:cNvSpPr>
          <p:nvPr>
            <p:ph type="ftr" sz="quarter" idx="3"/>
          </p:nvPr>
        </p:nvSpPr>
        <p:spPr>
          <a:xfrm>
            <a:off x="679172" y="6356350"/>
            <a:ext cx="515000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r>
              <a:rPr lang="en-GB" sz="1200" b="1" dirty="0" smtClean="0">
                <a:solidFill>
                  <a:srgbClr val="230050"/>
                </a:solidFill>
                <a:latin typeface="Noto Sans SemiBold" panose="020B0502040504020204" pitchFamily="34" charset="0"/>
              </a:rPr>
              <a:t>ILO Toolkit on Developing National Action Plans on Forced Labour</a:t>
            </a:r>
            <a:endParaRPr lang="en-GB" sz="1200" b="1" dirty="0">
              <a:solidFill>
                <a:srgbClr val="230050"/>
              </a:solidFill>
              <a:latin typeface="Noto Sans SemiBold" panose="020B0502040504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ladsholder til indhold 4"/>
          <p:cNvPicPr>
            <a:picLocks noGrp="1" noChangeAspect="1"/>
          </p:cNvPicPr>
          <p:nvPr>
            <p:ph sz="half" idx="1"/>
          </p:nvPr>
        </p:nvPicPr>
        <p:blipFill>
          <a:blip r:embed="rId3"/>
          <a:srcRect/>
          <a:stretch>
            <a:fillRect/>
          </a:stretch>
        </p:blipFill>
        <p:spPr>
          <a:xfrm>
            <a:off x="838200" y="1466394"/>
            <a:ext cx="4233650" cy="4232107"/>
          </a:xfrm>
        </p:spPr>
      </p:pic>
      <p:sp>
        <p:nvSpPr>
          <p:cNvPr id="38915" name="Pladsholder til indhold 3"/>
          <p:cNvSpPr>
            <a:spLocks noGrp="1"/>
          </p:cNvSpPr>
          <p:nvPr>
            <p:ph sz="half" idx="2"/>
          </p:nvPr>
        </p:nvSpPr>
        <p:spPr>
          <a:xfrm>
            <a:off x="6117771" y="914400"/>
            <a:ext cx="5388428" cy="5441950"/>
          </a:xfrm>
        </p:spPr>
        <p:txBody>
          <a:bodyPr/>
          <a:lstStyle/>
          <a:p>
            <a:pPr marL="0" indent="0">
              <a:buNone/>
            </a:pPr>
            <a:r>
              <a:rPr lang="en-GB" sz="2000" dirty="0">
                <a:latin typeface="Noto Sans" panose="020B0502040504020204" pitchFamily="34" charset="0"/>
                <a:ea typeface="Noto Sans" panose="020B0502040504020204" pitchFamily="34" charset="0"/>
                <a:cs typeface="Noto Sans" panose="020B0502040504020204" pitchFamily="34" charset="0"/>
              </a:rPr>
              <a:t>The ILO Forced Labour Protocol calls for countries to take measures to support due diligence by both the public and private sectors, in Article 2(e).</a:t>
            </a:r>
          </a:p>
          <a:p>
            <a:pPr marL="0" indent="0">
              <a:buNone/>
            </a:pPr>
            <a:r>
              <a:rPr lang="en-GB" sz="2000" dirty="0">
                <a:latin typeface="Noto Sans" panose="020B0502040504020204" pitchFamily="34" charset="0"/>
                <a:ea typeface="Noto Sans" panose="020B0502040504020204" pitchFamily="34" charset="0"/>
                <a:cs typeface="Noto Sans" panose="020B0502040504020204" pitchFamily="34" charset="0"/>
              </a:rPr>
              <a:t>Unscrupulous businesses that use forced labour face an increasing risk of reputational damage, trade sanctions and, ultimately, economic losses. </a:t>
            </a:r>
          </a:p>
          <a:p>
            <a:pPr marL="0" indent="0">
              <a:buNone/>
            </a:pPr>
            <a:r>
              <a:rPr lang="en-GB" sz="2000" dirty="0">
                <a:latin typeface="Noto Sans" panose="020B0502040504020204" pitchFamily="34" charset="0"/>
                <a:ea typeface="Noto Sans" panose="020B0502040504020204" pitchFamily="34" charset="0"/>
                <a:cs typeface="Noto Sans" panose="020B0502040504020204" pitchFamily="34" charset="0"/>
              </a:rPr>
              <a:t>It is important people question the way in which what they consume is produced, from both global and domestic supply chains, not only as related to environment protection but also whether workers were treated fairly.</a:t>
            </a:r>
            <a:endParaRPr lang="en-GB" sz="2200" dirty="0">
              <a:latin typeface="Times New Roman" panose="02020603050405020304" pitchFamily="18" charset="0"/>
              <a:cs typeface="Times New Roman" panose="02020603050405020304" pitchFamily="18" charset="0"/>
            </a:endParaRPr>
          </a:p>
          <a:p>
            <a:pPr marL="0" indent="0">
              <a:buNone/>
            </a:pPr>
            <a:r>
              <a:rPr lang="en-GB" sz="2000" dirty="0">
                <a:latin typeface="Noto Sans" panose="020B0502040504020204" pitchFamily="34" charset="0"/>
                <a:ea typeface="Noto Sans" panose="020B0502040504020204" pitchFamily="34" charset="0"/>
                <a:cs typeface="Noto Sans" panose="020B0502040504020204" pitchFamily="34" charset="0"/>
              </a:rPr>
              <a:t>See also </a:t>
            </a:r>
            <a:r>
              <a:rPr lang="en-GB" sz="2000" dirty="0">
                <a:latin typeface="Noto Sans" panose="020B0502040504020204" pitchFamily="34" charset="0"/>
                <a:ea typeface="Noto Sans" panose="020B0502040504020204" pitchFamily="34" charset="0"/>
                <a:cs typeface="Noto Sans" panose="020B0502040504020204" pitchFamily="34" charset="0"/>
                <a:hlinkClick r:id="rId4"/>
              </a:rPr>
              <a:t>Global Business Network on Forced Labour</a:t>
            </a:r>
            <a:r>
              <a:rPr lang="en-GB" sz="2000" dirty="0">
                <a:latin typeface="Noto Sans" panose="020B0502040504020204" pitchFamily="34" charset="0"/>
                <a:ea typeface="Noto Sans" panose="020B0502040504020204" pitchFamily="34" charset="0"/>
                <a:cs typeface="Noto Sans" panose="020B0502040504020204" pitchFamily="34" charset="0"/>
              </a:rPr>
              <a:t>.</a:t>
            </a:r>
          </a:p>
        </p:txBody>
      </p:sp>
      <p:sp>
        <p:nvSpPr>
          <p:cNvPr id="2" name="Espace réservé du numéro de diapositive 1"/>
          <p:cNvSpPr>
            <a:spLocks noGrp="1"/>
          </p:cNvSpPr>
          <p:nvPr>
            <p:ph type="sldNum" sz="quarter" idx="12"/>
          </p:nvPr>
        </p:nvSpPr>
        <p:spPr/>
        <p:txBody>
          <a:bodyPr/>
          <a:lstStyle/>
          <a:p>
            <a:pPr>
              <a:defRPr/>
            </a:pPr>
            <a:fld id="{72BFBBA2-4FF8-41E8-88DA-9474EA1A1A27}" type="slidenum">
              <a:rPr lang="da-DK" smtClean="0"/>
              <a:pPr>
                <a:defRPr/>
              </a:pPr>
              <a:t>14</a:t>
            </a:fld>
            <a:endParaRPr lang="da-DK"/>
          </a:p>
        </p:txBody>
      </p:sp>
      <p:sp>
        <p:nvSpPr>
          <p:cNvPr id="5" name="Pladsholder til sidefod 4">
            <a:extLst>
              <a:ext uri="{FF2B5EF4-FFF2-40B4-BE49-F238E27FC236}">
                <a16:creationId xmlns:a16="http://schemas.microsoft.com/office/drawing/2014/main" id="{CD747EA8-EFAE-A54E-A745-AFA202168E69}"/>
              </a:ext>
            </a:extLst>
          </p:cNvPr>
          <p:cNvSpPr>
            <a:spLocks noGrp="1"/>
          </p:cNvSpPr>
          <p:nvPr>
            <p:ph type="ftr" sz="quarter" idx="3"/>
          </p:nvPr>
        </p:nvSpPr>
        <p:spPr>
          <a:xfrm>
            <a:off x="679172" y="6356350"/>
            <a:ext cx="515000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r>
              <a:rPr lang="en-GB" sz="1200" b="1" dirty="0" smtClean="0">
                <a:solidFill>
                  <a:srgbClr val="230050"/>
                </a:solidFill>
                <a:latin typeface="Noto Sans SemiBold" panose="020B0502040504020204" pitchFamily="34" charset="0"/>
              </a:rPr>
              <a:t>ILO Toolkit on Developing National Action Plans on Forced Labour</a:t>
            </a:r>
            <a:endParaRPr lang="en-GB" sz="1200" b="1" dirty="0">
              <a:solidFill>
                <a:srgbClr val="230050"/>
              </a:solidFill>
              <a:latin typeface="Noto Sans SemiBold" panose="020B050204050402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ladsholder til indhold 4"/>
          <p:cNvPicPr>
            <a:picLocks noGrp="1" noChangeAspect="1"/>
          </p:cNvPicPr>
          <p:nvPr>
            <p:ph sz="half" idx="1"/>
          </p:nvPr>
        </p:nvPicPr>
        <p:blipFill>
          <a:blip r:embed="rId3"/>
          <a:srcRect/>
          <a:stretch>
            <a:fillRect/>
          </a:stretch>
        </p:blipFill>
        <p:spPr>
          <a:xfrm>
            <a:off x="838200" y="1466394"/>
            <a:ext cx="4233649" cy="4232106"/>
          </a:xfrm>
        </p:spPr>
      </p:pic>
      <p:sp>
        <p:nvSpPr>
          <p:cNvPr id="40963" name="Pladsholder til indhold 3"/>
          <p:cNvSpPr>
            <a:spLocks noGrp="1"/>
          </p:cNvSpPr>
          <p:nvPr>
            <p:ph sz="half" idx="2"/>
          </p:nvPr>
        </p:nvSpPr>
        <p:spPr>
          <a:xfrm>
            <a:off x="6096000" y="1466394"/>
            <a:ext cx="5399314" cy="4889956"/>
          </a:xfrm>
        </p:spPr>
        <p:txBody>
          <a:bodyPr/>
          <a:lstStyle/>
          <a:p>
            <a:pPr marL="0" indent="0">
              <a:buFont typeface="Arial" charset="0"/>
              <a:buNone/>
            </a:pPr>
            <a:r>
              <a:rPr lang="en-GB" sz="2000" dirty="0">
                <a:latin typeface="Noto Sans" panose="020B0502040504020204" pitchFamily="34" charset="0"/>
                <a:ea typeface="Noto Sans" panose="020B0502040504020204" pitchFamily="34" charset="0"/>
                <a:cs typeface="Noto Sans" panose="020B0502040504020204" pitchFamily="34" charset="0"/>
              </a:rPr>
              <a:t>Climate change, natural disasters, food insecurity and the depletion of household resources make people more vulnerable to exploitation and forced labour.</a:t>
            </a:r>
          </a:p>
          <a:p>
            <a:pPr marL="0" indent="0">
              <a:buFont typeface="Arial" charset="0"/>
              <a:buNone/>
            </a:pPr>
            <a:endParaRPr lang="en-GB" sz="2000" dirty="0">
              <a:latin typeface="Noto Sans" panose="020B0502040504020204" pitchFamily="34" charset="0"/>
              <a:ea typeface="Noto Sans" panose="020B0502040504020204" pitchFamily="34" charset="0"/>
              <a:cs typeface="Noto Sans" panose="020B0502040504020204" pitchFamily="34" charset="0"/>
            </a:endParaRPr>
          </a:p>
          <a:p>
            <a:pPr marL="0" indent="0">
              <a:buFont typeface="Arial" charset="0"/>
              <a:buNone/>
            </a:pPr>
            <a:r>
              <a:rPr lang="en-GB" sz="2000" dirty="0">
                <a:latin typeface="Noto Sans" panose="020B0502040504020204" pitchFamily="34" charset="0"/>
                <a:ea typeface="Noto Sans" panose="020B0502040504020204" pitchFamily="34" charset="0"/>
                <a:cs typeface="Noto Sans" panose="020B0502040504020204" pitchFamily="34" charset="0"/>
              </a:rPr>
              <a:t>Besides, forced labour may also be directly linked to environmental crimes: forced labour is widely used in deforestation, </a:t>
            </a:r>
            <a:br>
              <a:rPr lang="en-GB" sz="2000" dirty="0">
                <a:latin typeface="Noto Sans" panose="020B0502040504020204" pitchFamily="34" charset="0"/>
                <a:ea typeface="Noto Sans" panose="020B0502040504020204" pitchFamily="34" charset="0"/>
                <a:cs typeface="Noto Sans" panose="020B0502040504020204" pitchFamily="34" charset="0"/>
              </a:rPr>
            </a:br>
            <a:r>
              <a:rPr lang="en-GB" sz="2000" dirty="0">
                <a:latin typeface="Noto Sans" panose="020B0502040504020204" pitchFamily="34" charset="0"/>
                <a:ea typeface="Noto Sans" panose="020B0502040504020204" pitchFamily="34" charset="0"/>
                <a:cs typeface="Noto Sans" panose="020B0502040504020204" pitchFamily="34" charset="0"/>
              </a:rPr>
              <a:t>as well as in illegal fishing.</a:t>
            </a:r>
          </a:p>
        </p:txBody>
      </p:sp>
      <p:sp>
        <p:nvSpPr>
          <p:cNvPr id="2" name="Espace réservé du numéro de diapositive 1"/>
          <p:cNvSpPr>
            <a:spLocks noGrp="1"/>
          </p:cNvSpPr>
          <p:nvPr>
            <p:ph type="sldNum" sz="quarter" idx="12"/>
          </p:nvPr>
        </p:nvSpPr>
        <p:spPr/>
        <p:txBody>
          <a:bodyPr/>
          <a:lstStyle/>
          <a:p>
            <a:pPr>
              <a:defRPr/>
            </a:pPr>
            <a:fld id="{72BFBBA2-4FF8-41E8-88DA-9474EA1A1A27}" type="slidenum">
              <a:rPr lang="da-DK" smtClean="0"/>
              <a:pPr>
                <a:defRPr/>
              </a:pPr>
              <a:t>15</a:t>
            </a:fld>
            <a:endParaRPr lang="da-DK"/>
          </a:p>
        </p:txBody>
      </p:sp>
      <p:sp>
        <p:nvSpPr>
          <p:cNvPr id="5" name="Pladsholder til sidefod 4">
            <a:extLst>
              <a:ext uri="{FF2B5EF4-FFF2-40B4-BE49-F238E27FC236}">
                <a16:creationId xmlns:a16="http://schemas.microsoft.com/office/drawing/2014/main" id="{4A1C1E59-0729-2A40-95B2-9028D9B79E4A}"/>
              </a:ext>
            </a:extLst>
          </p:cNvPr>
          <p:cNvSpPr>
            <a:spLocks noGrp="1"/>
          </p:cNvSpPr>
          <p:nvPr>
            <p:ph type="ftr" sz="quarter" idx="3"/>
          </p:nvPr>
        </p:nvSpPr>
        <p:spPr>
          <a:xfrm>
            <a:off x="679172" y="6356350"/>
            <a:ext cx="515000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r>
              <a:rPr lang="en-GB" sz="1200" b="1" dirty="0" smtClean="0">
                <a:solidFill>
                  <a:srgbClr val="230050"/>
                </a:solidFill>
                <a:latin typeface="Noto Sans SemiBold" panose="020B0502040504020204" pitchFamily="34" charset="0"/>
              </a:rPr>
              <a:t>ILO Toolkit on Developing National Action Plans on Forced Labour</a:t>
            </a:r>
            <a:endParaRPr lang="en-GB" sz="1200" b="1" dirty="0">
              <a:solidFill>
                <a:srgbClr val="230050"/>
              </a:solidFill>
              <a:latin typeface="Noto Sans SemiBold" panose="020B050204050402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ladsholder til indhold 4"/>
          <p:cNvPicPr>
            <a:picLocks noGrp="1" noChangeAspect="1"/>
          </p:cNvPicPr>
          <p:nvPr>
            <p:ph sz="half" idx="1"/>
          </p:nvPr>
        </p:nvPicPr>
        <p:blipFill>
          <a:blip r:embed="rId3"/>
          <a:srcRect/>
          <a:stretch>
            <a:fillRect/>
          </a:stretch>
        </p:blipFill>
        <p:spPr>
          <a:xfrm>
            <a:off x="838198" y="2562596"/>
            <a:ext cx="1876695" cy="1876011"/>
          </a:xfrm>
        </p:spPr>
      </p:pic>
      <p:pic>
        <p:nvPicPr>
          <p:cNvPr id="43011" name="Pladsholder til indhold 5"/>
          <p:cNvPicPr>
            <a:picLocks noGrp="1" noChangeAspect="1"/>
          </p:cNvPicPr>
          <p:nvPr>
            <p:ph sz="half" idx="2"/>
          </p:nvPr>
        </p:nvPicPr>
        <p:blipFill>
          <a:blip r:embed="rId4"/>
          <a:srcRect/>
          <a:stretch>
            <a:fillRect/>
          </a:stretch>
        </p:blipFill>
        <p:spPr>
          <a:xfrm>
            <a:off x="2363335" y="1466394"/>
            <a:ext cx="1569621" cy="1569049"/>
          </a:xfrm>
        </p:spPr>
      </p:pic>
      <p:sp>
        <p:nvSpPr>
          <p:cNvPr id="3" name="Espace réservé du numéro de diapositive 2"/>
          <p:cNvSpPr>
            <a:spLocks noGrp="1"/>
          </p:cNvSpPr>
          <p:nvPr>
            <p:ph type="sldNum" sz="quarter" idx="12"/>
          </p:nvPr>
        </p:nvSpPr>
        <p:spPr/>
        <p:txBody>
          <a:bodyPr/>
          <a:lstStyle/>
          <a:p>
            <a:pPr>
              <a:defRPr/>
            </a:pPr>
            <a:fld id="{72BFBBA2-4FF8-41E8-88DA-9474EA1A1A27}" type="slidenum">
              <a:rPr lang="da-DK" smtClean="0"/>
              <a:pPr>
                <a:defRPr/>
              </a:pPr>
              <a:t>16</a:t>
            </a:fld>
            <a:endParaRPr lang="da-DK"/>
          </a:p>
        </p:txBody>
      </p:sp>
      <p:sp>
        <p:nvSpPr>
          <p:cNvPr id="6" name="Title 5"/>
          <p:cNvSpPr>
            <a:spLocks noGrp="1"/>
          </p:cNvSpPr>
          <p:nvPr>
            <p:ph type="title"/>
          </p:nvPr>
        </p:nvSpPr>
        <p:spPr>
          <a:xfrm>
            <a:off x="4240030" y="1720394"/>
            <a:ext cx="6935970" cy="3530515"/>
          </a:xfrm>
        </p:spPr>
        <p:txBody>
          <a:bodyPr/>
          <a:lstStyle/>
          <a:p>
            <a:pPr lvl="0">
              <a:lnSpc>
                <a:spcPct val="100000"/>
              </a:lnSpc>
              <a:spcBef>
                <a:spcPct val="30000"/>
              </a:spcBef>
              <a:defRPr/>
            </a:pPr>
            <a:r>
              <a:rPr lang="en-GB" sz="2000" dirty="0">
                <a:latin typeface="Noto Sans" panose="020B0502040504020204" pitchFamily="34" charset="0"/>
                <a:ea typeface="Noto Sans" panose="020B0502040504020204" pitchFamily="34" charset="0"/>
                <a:cs typeface="Noto Sans" panose="020B0502040504020204" pitchFamily="34" charset="0"/>
              </a:rPr>
              <a:t>Deforestation, soil erosion and other (human-induced) depletions of natural resources threaten people’s livelihoods, making them vulnerable to forced labour.</a:t>
            </a:r>
            <a:br>
              <a:rPr lang="en-GB" sz="2000" dirty="0">
                <a:latin typeface="Noto Sans" panose="020B0502040504020204" pitchFamily="34" charset="0"/>
                <a:ea typeface="Noto Sans" panose="020B0502040504020204" pitchFamily="34" charset="0"/>
                <a:cs typeface="Noto Sans" panose="020B0502040504020204" pitchFamily="34" charset="0"/>
              </a:rPr>
            </a:br>
            <a:r>
              <a:rPr lang="en-GB" sz="2000" dirty="0">
                <a:latin typeface="Noto Sans" panose="020B0502040504020204" pitchFamily="34" charset="0"/>
                <a:ea typeface="Noto Sans" panose="020B0502040504020204" pitchFamily="34" charset="0"/>
                <a:cs typeface="Noto Sans" panose="020B0502040504020204" pitchFamily="34" charset="0"/>
              </a:rPr>
              <a:t/>
            </a:r>
            <a:br>
              <a:rPr lang="en-GB" sz="2000" dirty="0">
                <a:latin typeface="Noto Sans" panose="020B0502040504020204" pitchFamily="34" charset="0"/>
                <a:ea typeface="Noto Sans" panose="020B0502040504020204" pitchFamily="34" charset="0"/>
                <a:cs typeface="Noto Sans" panose="020B0502040504020204" pitchFamily="34" charset="0"/>
              </a:rPr>
            </a:br>
            <a:r>
              <a:rPr lang="en-GB" sz="2000" dirty="0">
                <a:latin typeface="Noto Sans" panose="020B0502040504020204" pitchFamily="34" charset="0"/>
                <a:ea typeface="Noto Sans" panose="020B0502040504020204" pitchFamily="34" charset="0"/>
                <a:cs typeface="Noto Sans" panose="020B0502040504020204" pitchFamily="34" charset="0"/>
              </a:rPr>
              <a:t>The global fishing industry is illustrative of the links between preservation of natural resources and labour rights: overfishing has led to depletion of the stock and coastal fishermen can no longer sustain themselves. They become vulnerable to human trafficking and forced labour aboard large, industrial vessels in the global fishing industry.</a:t>
            </a:r>
          </a:p>
        </p:txBody>
      </p:sp>
      <p:sp>
        <p:nvSpPr>
          <p:cNvPr id="7" name="Pladsholder til sidefod 4">
            <a:extLst>
              <a:ext uri="{FF2B5EF4-FFF2-40B4-BE49-F238E27FC236}">
                <a16:creationId xmlns:a16="http://schemas.microsoft.com/office/drawing/2014/main" id="{8E4083EE-33DD-044E-93A8-C7D3AD9B9BCB}"/>
              </a:ext>
            </a:extLst>
          </p:cNvPr>
          <p:cNvSpPr>
            <a:spLocks noGrp="1"/>
          </p:cNvSpPr>
          <p:nvPr>
            <p:ph type="ftr" sz="quarter" idx="3"/>
          </p:nvPr>
        </p:nvSpPr>
        <p:spPr>
          <a:xfrm>
            <a:off x="679172" y="6356350"/>
            <a:ext cx="515000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r>
              <a:rPr lang="en-GB" sz="1200" b="1" dirty="0" smtClean="0">
                <a:solidFill>
                  <a:srgbClr val="230050"/>
                </a:solidFill>
                <a:latin typeface="Noto Sans SemiBold" panose="020B0502040504020204" pitchFamily="34" charset="0"/>
              </a:rPr>
              <a:t>ILO Toolkit on Developing National Action Plans on Forced Labour</a:t>
            </a:r>
            <a:endParaRPr lang="en-GB" sz="1200" b="1" dirty="0">
              <a:solidFill>
                <a:srgbClr val="230050"/>
              </a:solidFill>
              <a:latin typeface="Noto Sans SemiBold" panose="020B050204050402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ladsholder til indhold 4"/>
          <p:cNvPicPr>
            <a:picLocks noGrp="1" noChangeAspect="1"/>
          </p:cNvPicPr>
          <p:nvPr>
            <p:ph sz="half" idx="1"/>
          </p:nvPr>
        </p:nvPicPr>
        <p:blipFill>
          <a:blip r:embed="rId3"/>
          <a:srcRect/>
          <a:stretch>
            <a:fillRect/>
          </a:stretch>
        </p:blipFill>
        <p:spPr>
          <a:xfrm>
            <a:off x="838199" y="697370"/>
            <a:ext cx="3094758" cy="3093630"/>
          </a:xfrm>
        </p:spPr>
      </p:pic>
      <p:sp>
        <p:nvSpPr>
          <p:cNvPr id="4" name="Pladsholder til indhold 3"/>
          <p:cNvSpPr>
            <a:spLocks noGrp="1"/>
          </p:cNvSpPr>
          <p:nvPr>
            <p:ph sz="half" idx="2"/>
          </p:nvPr>
        </p:nvSpPr>
        <p:spPr>
          <a:xfrm>
            <a:off x="4219073" y="648247"/>
            <a:ext cx="7427496" cy="3471277"/>
          </a:xfrm>
        </p:spPr>
        <p:txBody>
          <a:bodyPr rtlCol="0">
            <a:noAutofit/>
          </a:bodyPr>
          <a:lstStyle/>
          <a:p>
            <a:pPr marL="0" indent="0" fontAlgn="auto">
              <a:spcAft>
                <a:spcPts val="0"/>
              </a:spcAft>
              <a:buNone/>
              <a:defRPr/>
            </a:pPr>
            <a:r>
              <a:rPr lang="en-US" sz="2000" b="1" dirty="0">
                <a:latin typeface="Noto Sans SemiBold" panose="020B0502040504020204" pitchFamily="34" charset="0"/>
                <a:ea typeface="Noto Sans SemiBold" panose="020B0502040504020204" pitchFamily="34" charset="0"/>
                <a:cs typeface="Noto Sans SemiBold" panose="020B0502040504020204" pitchFamily="34" charset="0"/>
              </a:rPr>
              <a:t>Target 16.1: </a:t>
            </a:r>
            <a:r>
              <a:rPr lang="en-US" sz="2000" dirty="0">
                <a:latin typeface="Noto Sans" panose="020B0502040504020204" pitchFamily="34" charset="0"/>
                <a:ea typeface="Noto Sans" panose="020B0502040504020204" pitchFamily="34" charset="0"/>
                <a:cs typeface="Noto Sans" panose="020B0502040504020204" pitchFamily="34" charset="0"/>
              </a:rPr>
              <a:t>Significantly reduce all forms of violence.</a:t>
            </a:r>
          </a:p>
          <a:p>
            <a:pPr marL="0" indent="0" fontAlgn="auto">
              <a:spcAft>
                <a:spcPts val="0"/>
              </a:spcAft>
              <a:buNone/>
              <a:defRPr/>
            </a:pPr>
            <a:r>
              <a:rPr lang="en-US" sz="2000" b="1" dirty="0">
                <a:latin typeface="Noto Sans SemiBold" panose="020B0502040504020204" pitchFamily="34" charset="0"/>
                <a:ea typeface="Noto Sans SemiBold" panose="020B0502040504020204" pitchFamily="34" charset="0"/>
                <a:cs typeface="Noto Sans SemiBold" panose="020B0502040504020204" pitchFamily="34" charset="0"/>
              </a:rPr>
              <a:t>Target 16.2: </a:t>
            </a:r>
            <a:r>
              <a:rPr lang="en-US" sz="2000" dirty="0">
                <a:latin typeface="Noto Sans" panose="020B0502040504020204" pitchFamily="34" charset="0"/>
                <a:ea typeface="Noto Sans" panose="020B0502040504020204" pitchFamily="34" charset="0"/>
                <a:cs typeface="Noto Sans" panose="020B0502040504020204" pitchFamily="34" charset="0"/>
              </a:rPr>
              <a:t>End abuse, exploitation, trafficking and all forms of violence against and torture of children.</a:t>
            </a:r>
          </a:p>
          <a:p>
            <a:pPr marL="0" indent="0" fontAlgn="auto">
              <a:spcAft>
                <a:spcPts val="0"/>
              </a:spcAft>
              <a:buNone/>
              <a:defRPr/>
            </a:pPr>
            <a:r>
              <a:rPr lang="en-US" sz="2000" b="1" dirty="0">
                <a:latin typeface="Noto Sans SemiBold" panose="020B0502040504020204" pitchFamily="34" charset="0"/>
                <a:ea typeface="Noto Sans SemiBold" panose="020B0502040504020204" pitchFamily="34" charset="0"/>
                <a:cs typeface="Noto Sans SemiBold" panose="020B0502040504020204" pitchFamily="34" charset="0"/>
              </a:rPr>
              <a:t>Target 16.3: </a:t>
            </a:r>
            <a:r>
              <a:rPr lang="en-US" sz="2000" dirty="0">
                <a:latin typeface="Noto Sans" panose="020B0502040504020204" pitchFamily="34" charset="0"/>
                <a:ea typeface="Noto Sans" panose="020B0502040504020204" pitchFamily="34" charset="0"/>
                <a:cs typeface="Noto Sans" panose="020B0502040504020204" pitchFamily="34" charset="0"/>
              </a:rPr>
              <a:t>Promote the rule of law at the national and international levels and ensure equal access to justice for all.</a:t>
            </a:r>
          </a:p>
          <a:p>
            <a:pPr marL="0" indent="0" fontAlgn="auto">
              <a:spcAft>
                <a:spcPts val="0"/>
              </a:spcAft>
              <a:buNone/>
              <a:defRPr/>
            </a:pPr>
            <a:r>
              <a:rPr lang="en-US" sz="2000" b="1" dirty="0">
                <a:latin typeface="Noto Sans SemiBold" panose="020B0502040504020204" pitchFamily="34" charset="0"/>
                <a:ea typeface="Noto Sans SemiBold" panose="020B0502040504020204" pitchFamily="34" charset="0"/>
                <a:cs typeface="Noto Sans SemiBold" panose="020B0502040504020204" pitchFamily="34" charset="0"/>
              </a:rPr>
              <a:t>Target 16.4: </a:t>
            </a:r>
            <a:r>
              <a:rPr lang="en-US" sz="2000" dirty="0">
                <a:latin typeface="Noto Sans" panose="020B0502040504020204" pitchFamily="34" charset="0"/>
                <a:ea typeface="Noto Sans" panose="020B0502040504020204" pitchFamily="34" charset="0"/>
                <a:cs typeface="Noto Sans" panose="020B0502040504020204" pitchFamily="34" charset="0"/>
              </a:rPr>
              <a:t>By 2030, significantly reduce illicit financial and arms flows, strengthen the recovery and return of stolen assets and combat all forms of organized crime.</a:t>
            </a:r>
          </a:p>
          <a:p>
            <a:pPr marL="0" indent="0" fontAlgn="auto">
              <a:spcAft>
                <a:spcPts val="0"/>
              </a:spcAft>
              <a:buNone/>
              <a:defRPr/>
            </a:pPr>
            <a:r>
              <a:rPr lang="en-US" sz="2000" b="1" dirty="0">
                <a:latin typeface="Noto Sans SemiBold" panose="020B0502040504020204" pitchFamily="34" charset="0"/>
                <a:ea typeface="Noto Sans SemiBold" panose="020B0502040504020204" pitchFamily="34" charset="0"/>
                <a:cs typeface="Noto Sans SemiBold" panose="020B0502040504020204" pitchFamily="34" charset="0"/>
              </a:rPr>
              <a:t>Target 16.5: </a:t>
            </a:r>
            <a:r>
              <a:rPr lang="en-US" sz="2000" dirty="0">
                <a:latin typeface="Noto Sans" panose="020B0502040504020204" pitchFamily="34" charset="0"/>
                <a:ea typeface="Noto Sans" panose="020B0502040504020204" pitchFamily="34" charset="0"/>
                <a:cs typeface="Noto Sans" panose="020B0502040504020204" pitchFamily="34" charset="0"/>
              </a:rPr>
              <a:t>Substantially reduce corruption and bribery </a:t>
            </a:r>
            <a:br>
              <a:rPr lang="en-US" sz="2000" dirty="0">
                <a:latin typeface="Noto Sans" panose="020B0502040504020204" pitchFamily="34" charset="0"/>
                <a:ea typeface="Noto Sans" panose="020B0502040504020204" pitchFamily="34" charset="0"/>
                <a:cs typeface="Noto Sans" panose="020B0502040504020204" pitchFamily="34" charset="0"/>
              </a:rPr>
            </a:br>
            <a:r>
              <a:rPr lang="en-US" sz="2000" dirty="0">
                <a:latin typeface="Noto Sans" panose="020B0502040504020204" pitchFamily="34" charset="0"/>
                <a:ea typeface="Noto Sans" panose="020B0502040504020204" pitchFamily="34" charset="0"/>
                <a:cs typeface="Noto Sans" panose="020B0502040504020204" pitchFamily="34" charset="0"/>
              </a:rPr>
              <a:t>in all their forms.</a:t>
            </a:r>
          </a:p>
        </p:txBody>
      </p:sp>
      <p:sp>
        <p:nvSpPr>
          <p:cNvPr id="2" name="Espace réservé du numéro de diapositive 1"/>
          <p:cNvSpPr>
            <a:spLocks noGrp="1"/>
          </p:cNvSpPr>
          <p:nvPr>
            <p:ph type="sldNum" sz="quarter" idx="12"/>
          </p:nvPr>
        </p:nvSpPr>
        <p:spPr/>
        <p:txBody>
          <a:bodyPr/>
          <a:lstStyle/>
          <a:p>
            <a:pPr>
              <a:defRPr/>
            </a:pPr>
            <a:fld id="{72BFBBA2-4FF8-41E8-88DA-9474EA1A1A27}" type="slidenum">
              <a:rPr lang="da-DK" smtClean="0"/>
              <a:pPr>
                <a:defRPr/>
              </a:pPr>
              <a:t>17</a:t>
            </a:fld>
            <a:endParaRPr lang="da-DK"/>
          </a:p>
        </p:txBody>
      </p:sp>
      <p:sp>
        <p:nvSpPr>
          <p:cNvPr id="7" name="Pladsholder til indhold 3"/>
          <p:cNvSpPr txBox="1">
            <a:spLocks/>
          </p:cNvSpPr>
          <p:nvPr/>
        </p:nvSpPr>
        <p:spPr bwMode="auto">
          <a:xfrm>
            <a:off x="838199" y="4299284"/>
            <a:ext cx="10515601" cy="2239628"/>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Blip>
                <a:blip r:embed="rId4"/>
              </a:buBlip>
            </a:pPr>
            <a:r>
              <a:rPr lang="en-GB" sz="1800" dirty="0">
                <a:latin typeface="Noto Sans" panose="020B0502040504020204" pitchFamily="34" charset="0"/>
                <a:ea typeface="Noto Sans" panose="020B0502040504020204" pitchFamily="34" charset="0"/>
                <a:cs typeface="Noto Sans" panose="020B0502040504020204" pitchFamily="34" charset="0"/>
              </a:rPr>
              <a:t>People who flee conflict and violence are at extreme risk of falling prey to criminal networks behind human trafficking and forced labour. This has been documented extensively among refugee and migrants reaching Europe for example. Children are at increased risk of suffering violence and exploitation.</a:t>
            </a:r>
            <a:endParaRPr lang="fr-FR" sz="1800" dirty="0">
              <a:latin typeface="Noto Sans" panose="020B0502040504020204" pitchFamily="34" charset="0"/>
              <a:ea typeface="Noto Sans" panose="020B0502040504020204" pitchFamily="34" charset="0"/>
              <a:cs typeface="Noto Sans" panose="020B0502040504020204" pitchFamily="34" charset="0"/>
            </a:endParaRPr>
          </a:p>
          <a:p>
            <a:pPr>
              <a:buBlip>
                <a:blip r:embed="rId4"/>
              </a:buBlip>
            </a:pPr>
            <a:r>
              <a:rPr lang="en-GB" sz="1800" dirty="0">
                <a:latin typeface="Noto Sans" panose="020B0502040504020204" pitchFamily="34" charset="0"/>
                <a:ea typeface="Noto Sans" panose="020B0502040504020204" pitchFamily="34" charset="0"/>
                <a:cs typeface="Noto Sans" panose="020B0502040504020204" pitchFamily="34" charset="0"/>
              </a:rPr>
              <a:t>Corruption may facilitate perpetuation of illegal practices like human trafficking and forced labour (paying law enforcement to turn a blind eye, for example).</a:t>
            </a:r>
            <a:endParaRPr lang="fr-FR" sz="1800" dirty="0">
              <a:latin typeface="Noto Sans" panose="020B0502040504020204" pitchFamily="34" charset="0"/>
              <a:ea typeface="Noto Sans" panose="020B0502040504020204" pitchFamily="34" charset="0"/>
              <a:cs typeface="Noto Sans" panose="020B0502040504020204" pitchFamily="34" charset="0"/>
            </a:endParaRPr>
          </a:p>
          <a:p>
            <a:pPr>
              <a:spcBef>
                <a:spcPct val="0"/>
              </a:spcBef>
            </a:pPr>
            <a:endParaRPr lang="en-GB" sz="2000" dirty="0"/>
          </a:p>
          <a:p>
            <a:pPr marL="0" indent="0" fontAlgn="auto">
              <a:spcAft>
                <a:spcPts val="0"/>
              </a:spcAft>
              <a:buFont typeface="Arial" charset="0"/>
              <a:buNone/>
              <a:defRPr/>
            </a:pPr>
            <a:endParaRPr lang="en-US" sz="2000" dirty="0">
              <a:latin typeface="Times New Roman" panose="02020603050405020304" pitchFamily="18" charset="0"/>
              <a:cs typeface="Times New Roman" panose="02020603050405020304" pitchFamily="18" charset="0"/>
            </a:endParaRPr>
          </a:p>
        </p:txBody>
      </p:sp>
      <p:sp>
        <p:nvSpPr>
          <p:cNvPr id="6" name="Pladsholder til sidefod 4">
            <a:extLst>
              <a:ext uri="{FF2B5EF4-FFF2-40B4-BE49-F238E27FC236}">
                <a16:creationId xmlns:a16="http://schemas.microsoft.com/office/drawing/2014/main" id="{9A7CF938-41FB-7240-BE7D-9A7316B66433}"/>
              </a:ext>
            </a:extLst>
          </p:cNvPr>
          <p:cNvSpPr>
            <a:spLocks noGrp="1"/>
          </p:cNvSpPr>
          <p:nvPr>
            <p:ph type="ftr" sz="quarter" idx="3"/>
          </p:nvPr>
        </p:nvSpPr>
        <p:spPr>
          <a:xfrm>
            <a:off x="679172" y="6356350"/>
            <a:ext cx="515000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r>
              <a:rPr lang="en-GB" sz="1200" b="1" dirty="0" smtClean="0">
                <a:solidFill>
                  <a:srgbClr val="230050"/>
                </a:solidFill>
                <a:latin typeface="Noto Sans SemiBold" panose="020B0502040504020204" pitchFamily="34" charset="0"/>
              </a:rPr>
              <a:t>ILO Toolkit on Developing National Action Plans on Forced Labour</a:t>
            </a:r>
            <a:endParaRPr lang="en-GB" sz="1200" b="1" dirty="0">
              <a:solidFill>
                <a:srgbClr val="230050"/>
              </a:solidFill>
              <a:latin typeface="Noto Sans SemiBold" panose="020B0502040504020204"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ladsholder til indhold 4"/>
          <p:cNvPicPr>
            <a:picLocks noGrp="1" noChangeAspect="1"/>
          </p:cNvPicPr>
          <p:nvPr>
            <p:ph sz="half" idx="1"/>
          </p:nvPr>
        </p:nvPicPr>
        <p:blipFill>
          <a:blip r:embed="rId3"/>
          <a:srcRect/>
          <a:stretch>
            <a:fillRect/>
          </a:stretch>
        </p:blipFill>
        <p:spPr>
          <a:xfrm>
            <a:off x="838200" y="1466394"/>
            <a:ext cx="4233649" cy="4232106"/>
          </a:xfrm>
        </p:spPr>
      </p:pic>
      <p:sp>
        <p:nvSpPr>
          <p:cNvPr id="4" name="Pladsholder til indhold 3"/>
          <p:cNvSpPr>
            <a:spLocks noGrp="1"/>
          </p:cNvSpPr>
          <p:nvPr>
            <p:ph sz="half" idx="2"/>
          </p:nvPr>
        </p:nvSpPr>
        <p:spPr>
          <a:xfrm>
            <a:off x="6117771" y="1466394"/>
            <a:ext cx="5421086" cy="4889956"/>
          </a:xfrm>
        </p:spPr>
        <p:txBody>
          <a:bodyPr rtlCol="0">
            <a:normAutofit/>
          </a:bodyPr>
          <a:lstStyle/>
          <a:p>
            <a:pPr fontAlgn="auto">
              <a:spcAft>
                <a:spcPts val="0"/>
              </a:spcAft>
              <a:buBlip>
                <a:blip r:embed="rId4"/>
              </a:buBlip>
              <a:defRPr/>
            </a:pPr>
            <a:r>
              <a:rPr lang="en-GB" sz="1800" dirty="0">
                <a:latin typeface="Noto Sans" panose="020B0502040504020204" pitchFamily="34" charset="0"/>
                <a:ea typeface="Noto Sans" panose="020B0502040504020204" pitchFamily="34" charset="0"/>
                <a:cs typeface="Noto Sans" panose="020B0502040504020204" pitchFamily="34" charset="0"/>
              </a:rPr>
              <a:t>In a globalized world the persistence of forced labour and child labour anywhere is a problem everywhere!</a:t>
            </a:r>
          </a:p>
          <a:p>
            <a:pPr fontAlgn="auto">
              <a:spcAft>
                <a:spcPts val="0"/>
              </a:spcAft>
              <a:buBlip>
                <a:blip r:embed="rId4"/>
              </a:buBlip>
              <a:defRPr/>
            </a:pPr>
            <a:r>
              <a:rPr lang="en-GB" sz="1800" dirty="0">
                <a:latin typeface="Noto Sans" panose="020B0502040504020204" pitchFamily="34" charset="0"/>
                <a:ea typeface="Noto Sans" panose="020B0502040504020204" pitchFamily="34" charset="0"/>
                <a:cs typeface="Noto Sans" panose="020B0502040504020204" pitchFamily="34" charset="0"/>
              </a:rPr>
              <a:t>It is particularly important in the case of migrant workers that countries of origin, transit and destination work together to prevent trafficking and promote fair recruitment.</a:t>
            </a:r>
          </a:p>
          <a:p>
            <a:pPr fontAlgn="auto">
              <a:spcAft>
                <a:spcPts val="0"/>
              </a:spcAft>
              <a:buBlip>
                <a:blip r:embed="rId4"/>
              </a:buBlip>
              <a:defRPr/>
            </a:pPr>
            <a:r>
              <a:rPr lang="en-GB" sz="1800" dirty="0">
                <a:latin typeface="Noto Sans" panose="020B0502040504020204" pitchFamily="34" charset="0"/>
                <a:ea typeface="Noto Sans" panose="020B0502040504020204" pitchFamily="34" charset="0"/>
                <a:cs typeface="Noto Sans" panose="020B0502040504020204" pitchFamily="34" charset="0"/>
              </a:rPr>
              <a:t>Signing up to the SDGs requires commitment in action and allocation of resources by all countries.</a:t>
            </a:r>
          </a:p>
          <a:p>
            <a:pPr fontAlgn="auto">
              <a:spcAft>
                <a:spcPts val="0"/>
              </a:spcAft>
              <a:buBlip>
                <a:blip r:embed="rId4"/>
              </a:buBlip>
              <a:defRPr/>
            </a:pPr>
            <a:r>
              <a:rPr lang="en-GB" sz="1800" dirty="0">
                <a:latin typeface="Noto Sans" panose="020B0502040504020204" pitchFamily="34" charset="0"/>
                <a:ea typeface="Noto Sans" panose="020B0502040504020204" pitchFamily="34" charset="0"/>
                <a:cs typeface="Noto Sans" panose="020B0502040504020204" pitchFamily="34" charset="0"/>
              </a:rPr>
              <a:t>Alliance 8.7 is the key global partnership on eliminating forced labour, human trafficking and modern slavery.</a:t>
            </a:r>
          </a:p>
        </p:txBody>
      </p:sp>
      <p:sp>
        <p:nvSpPr>
          <p:cNvPr id="2" name="Espace réservé du numéro de diapositive 1"/>
          <p:cNvSpPr>
            <a:spLocks noGrp="1"/>
          </p:cNvSpPr>
          <p:nvPr>
            <p:ph type="sldNum" sz="quarter" idx="12"/>
          </p:nvPr>
        </p:nvSpPr>
        <p:spPr/>
        <p:txBody>
          <a:bodyPr/>
          <a:lstStyle/>
          <a:p>
            <a:pPr>
              <a:defRPr/>
            </a:pPr>
            <a:fld id="{72BFBBA2-4FF8-41E8-88DA-9474EA1A1A27}" type="slidenum">
              <a:rPr lang="da-DK" smtClean="0"/>
              <a:pPr>
                <a:defRPr/>
              </a:pPr>
              <a:t>18</a:t>
            </a:fld>
            <a:endParaRPr lang="da-DK"/>
          </a:p>
        </p:txBody>
      </p:sp>
      <p:sp>
        <p:nvSpPr>
          <p:cNvPr id="5" name="Pladsholder til sidefod 4">
            <a:extLst>
              <a:ext uri="{FF2B5EF4-FFF2-40B4-BE49-F238E27FC236}">
                <a16:creationId xmlns:a16="http://schemas.microsoft.com/office/drawing/2014/main" id="{4BDE3C2E-9B1D-AA4F-B29D-5A4DF631DD4A}"/>
              </a:ext>
            </a:extLst>
          </p:cNvPr>
          <p:cNvSpPr>
            <a:spLocks noGrp="1"/>
          </p:cNvSpPr>
          <p:nvPr>
            <p:ph type="ftr" sz="quarter" idx="3"/>
          </p:nvPr>
        </p:nvSpPr>
        <p:spPr>
          <a:xfrm>
            <a:off x="679172" y="6356350"/>
            <a:ext cx="515000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r>
              <a:rPr lang="en-GB" sz="1200" b="1" dirty="0" smtClean="0">
                <a:solidFill>
                  <a:srgbClr val="230050"/>
                </a:solidFill>
                <a:latin typeface="Noto Sans SemiBold" panose="020B0502040504020204" pitchFamily="34" charset="0"/>
              </a:rPr>
              <a:t>ILO Toolkit on Developing National Action Plans on Forced Labour</a:t>
            </a:r>
            <a:endParaRPr lang="en-GB" sz="1200" b="1" dirty="0">
              <a:solidFill>
                <a:srgbClr val="230050"/>
              </a:solidFill>
              <a:latin typeface="Noto Sans SemiBold" panose="020B0502040504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Une image contenant périphérique&#10;&#10;Description générée automatiquement">
            <a:extLst>
              <a:ext uri="{FF2B5EF4-FFF2-40B4-BE49-F238E27FC236}">
                <a16:creationId xmlns:a16="http://schemas.microsoft.com/office/drawing/2014/main" id="{134254D1-8CDF-044D-A608-1E1A9BDDB7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7100" y="365126"/>
            <a:ext cx="5740400" cy="5740400"/>
          </a:xfrm>
          <a:prstGeom prst="rect">
            <a:avLst/>
          </a:prstGeom>
        </p:spPr>
      </p:pic>
      <p:sp>
        <p:nvSpPr>
          <p:cNvPr id="15361" name="Titel 1"/>
          <p:cNvSpPr>
            <a:spLocks noGrp="1"/>
          </p:cNvSpPr>
          <p:nvPr>
            <p:ph type="title"/>
          </p:nvPr>
        </p:nvSpPr>
        <p:spPr>
          <a:xfrm>
            <a:off x="838200" y="365126"/>
            <a:ext cx="10515600" cy="886732"/>
          </a:xfrm>
        </p:spPr>
        <p:txBody>
          <a:bodyPr/>
          <a:lstStyle/>
          <a:p>
            <a:r>
              <a:rPr lang="da-DK" sz="2400" dirty="0">
                <a:solidFill>
                  <a:srgbClr val="1E2DBE"/>
                </a:solidFill>
                <a:latin typeface="Overpass" pitchFamily="2" charset="77"/>
                <a:ea typeface="Tahoma" panose="020B0604030504040204" pitchFamily="34" charset="0"/>
                <a:cs typeface="Times New Roman" panose="02020603050405020304" pitchFamily="18" charset="0"/>
              </a:rPr>
              <a:t>The SDGs basis</a:t>
            </a:r>
          </a:p>
        </p:txBody>
      </p:sp>
      <p:sp>
        <p:nvSpPr>
          <p:cNvPr id="3" name="Pladsholder til indhold 2"/>
          <p:cNvSpPr>
            <a:spLocks noGrp="1"/>
          </p:cNvSpPr>
          <p:nvPr>
            <p:ph idx="1"/>
          </p:nvPr>
        </p:nvSpPr>
        <p:spPr>
          <a:xfrm>
            <a:off x="838200" y="1349107"/>
            <a:ext cx="5518533" cy="4351338"/>
          </a:xfrm>
        </p:spPr>
        <p:txBody>
          <a:bodyPr rtlCol="0">
            <a:normAutofit/>
          </a:bodyPr>
          <a:lstStyle/>
          <a:p>
            <a:pPr marL="0" indent="0" fontAlgn="auto">
              <a:spcAft>
                <a:spcPts val="0"/>
              </a:spcAft>
              <a:buFont typeface="Arial" panose="020B0604020202020204" pitchFamily="34" charset="0"/>
              <a:buNone/>
              <a:defRPr/>
            </a:pPr>
            <a:r>
              <a:rPr lang="en-GB" sz="2000" b="1" dirty="0">
                <a:latin typeface="Noto Sans SemiBold" panose="020B0502040504020204" pitchFamily="34" charset="0"/>
                <a:ea typeface="Noto Sans SemiBold" panose="020B0502040504020204" pitchFamily="34" charset="0"/>
                <a:cs typeface="Noto Sans SemiBold" panose="020B0502040504020204" pitchFamily="34" charset="0"/>
              </a:rPr>
              <a:t>People, Planet, Prosperity, Peace </a:t>
            </a:r>
          </a:p>
          <a:p>
            <a:pPr marL="0" indent="0" fontAlgn="auto">
              <a:spcAft>
                <a:spcPts val="0"/>
              </a:spcAft>
              <a:buFont typeface="Arial" panose="020B0604020202020204" pitchFamily="34" charset="0"/>
              <a:buNone/>
              <a:defRPr/>
            </a:pPr>
            <a:r>
              <a:rPr lang="en-GB" sz="2000" b="1" dirty="0">
                <a:latin typeface="Noto Sans SemiBold" panose="020B0502040504020204" pitchFamily="34" charset="0"/>
                <a:ea typeface="Noto Sans SemiBold" panose="020B0502040504020204" pitchFamily="34" charset="0"/>
                <a:cs typeface="Noto Sans SemiBold" panose="020B0502040504020204" pitchFamily="34" charset="0"/>
              </a:rPr>
              <a:t>&amp; Partnership</a:t>
            </a:r>
          </a:p>
          <a:p>
            <a:pPr marL="0" indent="0" fontAlgn="auto">
              <a:spcAft>
                <a:spcPts val="0"/>
              </a:spcAft>
              <a:buFont typeface="Arial" panose="020B0604020202020204" pitchFamily="34" charset="0"/>
              <a:buNone/>
              <a:defRPr/>
            </a:pPr>
            <a:endParaRPr lang="en-GB" sz="2000" dirty="0">
              <a:latin typeface="Times New Roman" panose="02020603050405020304" pitchFamily="18" charset="0"/>
              <a:cs typeface="Times New Roman" panose="02020603050405020304" pitchFamily="18" charset="0"/>
            </a:endParaRPr>
          </a:p>
          <a:p>
            <a:pPr fontAlgn="auto">
              <a:lnSpc>
                <a:spcPct val="150000"/>
              </a:lnSpc>
              <a:spcAft>
                <a:spcPts val="600"/>
              </a:spcAft>
              <a:buBlip>
                <a:blip r:embed="rId4"/>
              </a:buBlip>
              <a:defRPr/>
            </a:pPr>
            <a:r>
              <a:rPr lang="en-GB" sz="1800" dirty="0">
                <a:latin typeface="Noto Sans" panose="020B0502040504020204" pitchFamily="34" charset="0"/>
                <a:ea typeface="Noto Sans" panose="020B0502040504020204" pitchFamily="34" charset="0"/>
                <a:cs typeface="Noto Sans" panose="020B0502040504020204" pitchFamily="34" charset="0"/>
              </a:rPr>
              <a:t>These 5 elements underpin the 17 </a:t>
            </a:r>
            <a:r>
              <a:rPr lang="en-GB" sz="1800" dirty="0" smtClean="0">
                <a:latin typeface="Noto Sans" panose="020B0502040504020204" pitchFamily="34" charset="0"/>
                <a:ea typeface="Noto Sans" panose="020B0502040504020204" pitchFamily="34" charset="0"/>
                <a:cs typeface="Noto Sans" panose="020B0502040504020204" pitchFamily="34" charset="0"/>
              </a:rPr>
              <a:t>Sustainable Development </a:t>
            </a:r>
            <a:r>
              <a:rPr lang="en-GB" sz="1800" dirty="0">
                <a:latin typeface="Noto Sans" panose="020B0502040504020204" pitchFamily="34" charset="0"/>
                <a:ea typeface="Noto Sans" panose="020B0502040504020204" pitchFamily="34" charset="0"/>
                <a:cs typeface="Noto Sans" panose="020B0502040504020204" pitchFamily="34" charset="0"/>
              </a:rPr>
              <a:t>Goals, a</a:t>
            </a:r>
            <a:r>
              <a:rPr lang="da-DK" sz="1800" dirty="0">
                <a:latin typeface="Noto Sans" panose="020B0502040504020204" pitchFamily="34" charset="0"/>
                <a:ea typeface="Noto Sans" panose="020B0502040504020204" pitchFamily="34" charset="0"/>
                <a:cs typeface="Noto Sans" panose="020B0502040504020204" pitchFamily="34" charset="0"/>
              </a:rPr>
              <a:t>dopted by the </a:t>
            </a:r>
            <a:r>
              <a:rPr lang="da-DK" sz="1800" dirty="0" smtClean="0">
                <a:latin typeface="Noto Sans" panose="020B0502040504020204" pitchFamily="34" charset="0"/>
                <a:ea typeface="Noto Sans" panose="020B0502040504020204" pitchFamily="34" charset="0"/>
                <a:cs typeface="Noto Sans" panose="020B0502040504020204" pitchFamily="34" charset="0"/>
              </a:rPr>
              <a:t>UN General </a:t>
            </a:r>
            <a:r>
              <a:rPr lang="da-DK" sz="1800" dirty="0">
                <a:latin typeface="Noto Sans" panose="020B0502040504020204" pitchFamily="34" charset="0"/>
                <a:ea typeface="Noto Sans" panose="020B0502040504020204" pitchFamily="34" charset="0"/>
                <a:cs typeface="Noto Sans" panose="020B0502040504020204" pitchFamily="34" charset="0"/>
              </a:rPr>
              <a:t>Assembly in September </a:t>
            </a:r>
            <a:r>
              <a:rPr lang="da-DK" sz="1800" dirty="0" smtClean="0">
                <a:latin typeface="Noto Sans" panose="020B0502040504020204" pitchFamily="34" charset="0"/>
                <a:ea typeface="Noto Sans" panose="020B0502040504020204" pitchFamily="34" charset="0"/>
                <a:cs typeface="Noto Sans" panose="020B0502040504020204" pitchFamily="34" charset="0"/>
              </a:rPr>
              <a:t>2015.</a:t>
            </a:r>
            <a:endParaRPr lang="en-GB" sz="1800" dirty="0">
              <a:latin typeface="Noto Sans" panose="020B0502040504020204" pitchFamily="34" charset="0"/>
              <a:ea typeface="Noto Sans" panose="020B0502040504020204" pitchFamily="34" charset="0"/>
              <a:cs typeface="Noto Sans" panose="020B0502040504020204" pitchFamily="34" charset="0"/>
            </a:endParaRPr>
          </a:p>
          <a:p>
            <a:pPr fontAlgn="auto">
              <a:spcAft>
                <a:spcPts val="0"/>
              </a:spcAft>
              <a:buFont typeface="Arial" panose="020B0604020202020204" pitchFamily="34" charset="0"/>
              <a:buChar char="•"/>
              <a:defRPr/>
            </a:pPr>
            <a:endParaRPr lang="da-DK" dirty="0"/>
          </a:p>
          <a:p>
            <a:pPr fontAlgn="auto">
              <a:spcAft>
                <a:spcPts val="0"/>
              </a:spcAft>
              <a:buFont typeface="Arial" panose="020B0604020202020204" pitchFamily="34" charset="0"/>
              <a:buChar char="•"/>
              <a:defRPr/>
            </a:pPr>
            <a:endParaRPr lang="da-DK" dirty="0"/>
          </a:p>
          <a:p>
            <a:pPr marL="0" indent="0" fontAlgn="auto">
              <a:spcAft>
                <a:spcPts val="0"/>
              </a:spcAft>
              <a:buNone/>
              <a:defRPr/>
            </a:pPr>
            <a:endParaRPr lang="da-DK" dirty="0"/>
          </a:p>
          <a:p>
            <a:pPr fontAlgn="auto">
              <a:spcAft>
                <a:spcPts val="0"/>
              </a:spcAft>
              <a:buFont typeface="Arial" panose="020B0604020202020204" pitchFamily="34" charset="0"/>
              <a:buChar char="•"/>
              <a:defRPr/>
            </a:pPr>
            <a:endParaRPr lang="da-DK" dirty="0"/>
          </a:p>
        </p:txBody>
      </p:sp>
      <p:sp>
        <p:nvSpPr>
          <p:cNvPr id="2" name="Espace réservé du numéro de diapositive 1"/>
          <p:cNvSpPr>
            <a:spLocks noGrp="1"/>
          </p:cNvSpPr>
          <p:nvPr>
            <p:ph type="sldNum" sz="quarter" idx="12"/>
          </p:nvPr>
        </p:nvSpPr>
        <p:spPr/>
        <p:txBody>
          <a:bodyPr/>
          <a:lstStyle/>
          <a:p>
            <a:pPr>
              <a:defRPr/>
            </a:pPr>
            <a:fld id="{5E10765B-CB95-447E-A37F-4A88F3D9E77A}" type="slidenum">
              <a:rPr lang="da-DK" smtClean="0"/>
              <a:pPr>
                <a:defRPr/>
              </a:pPr>
              <a:t>2</a:t>
            </a:fld>
            <a:endParaRPr lang="da-DK" dirty="0"/>
          </a:p>
        </p:txBody>
      </p:sp>
      <p:sp>
        <p:nvSpPr>
          <p:cNvPr id="6" name="Pladsholder til sidefod 4">
            <a:extLst>
              <a:ext uri="{FF2B5EF4-FFF2-40B4-BE49-F238E27FC236}">
                <a16:creationId xmlns:a16="http://schemas.microsoft.com/office/drawing/2014/main" id="{2CC6D302-E927-C549-9304-8A6B27E8D7A8}"/>
              </a:ext>
            </a:extLst>
          </p:cNvPr>
          <p:cNvSpPr>
            <a:spLocks noGrp="1"/>
          </p:cNvSpPr>
          <p:nvPr>
            <p:ph type="ftr" sz="quarter" idx="3"/>
          </p:nvPr>
        </p:nvSpPr>
        <p:spPr>
          <a:xfrm>
            <a:off x="679172" y="6356350"/>
            <a:ext cx="515000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r>
              <a:rPr lang="en-GB" sz="1200" b="1" dirty="0" smtClean="0">
                <a:solidFill>
                  <a:srgbClr val="230050"/>
                </a:solidFill>
                <a:latin typeface="Noto Sans SemiBold" panose="020B0502040504020204" pitchFamily="34" charset="0"/>
              </a:rPr>
              <a:t>ILO Toolkit on Developing National Action Plans on Forced Labour</a:t>
            </a:r>
            <a:endParaRPr lang="en-GB" sz="1200" b="1" dirty="0">
              <a:solidFill>
                <a:srgbClr val="230050"/>
              </a:solidFill>
              <a:latin typeface="Noto Sans SemiBold" panose="020B0502040504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el 1"/>
          <p:cNvSpPr>
            <a:spLocks noGrp="1"/>
          </p:cNvSpPr>
          <p:nvPr>
            <p:ph type="title"/>
          </p:nvPr>
        </p:nvSpPr>
        <p:spPr>
          <a:xfrm>
            <a:off x="828843" y="4764505"/>
            <a:ext cx="10029658" cy="1754893"/>
          </a:xfrm>
        </p:spPr>
        <p:txBody>
          <a:bodyPr/>
          <a:lstStyle/>
          <a:p>
            <a:r>
              <a:rPr lang="en-GB" sz="1800" dirty="0">
                <a:latin typeface="Noto Sans" panose="020B0502040504020204" pitchFamily="34" charset="0"/>
                <a:ea typeface="Noto Sans" panose="020B0502040504020204" pitchFamily="34" charset="0"/>
                <a:cs typeface="Noto Sans" panose="020B0502040504020204" pitchFamily="34" charset="0"/>
              </a:rPr>
              <a:t>The eradication of forced labour is a specific target under the SDG 8. </a:t>
            </a:r>
            <a:br>
              <a:rPr lang="en-GB" sz="1800" dirty="0">
                <a:latin typeface="Noto Sans" panose="020B0502040504020204" pitchFamily="34" charset="0"/>
                <a:ea typeface="Noto Sans" panose="020B0502040504020204" pitchFamily="34" charset="0"/>
                <a:cs typeface="Noto Sans" panose="020B0502040504020204" pitchFamily="34" charset="0"/>
              </a:rPr>
            </a:br>
            <a:r>
              <a:rPr lang="en-GB" sz="1800" dirty="0">
                <a:latin typeface="Noto Sans" panose="020B0502040504020204" pitchFamily="34" charset="0"/>
                <a:ea typeface="Noto Sans" panose="020B0502040504020204" pitchFamily="34" charset="0"/>
                <a:cs typeface="Noto Sans" panose="020B0502040504020204" pitchFamily="34" charset="0"/>
              </a:rPr>
              <a:t>However, the achievement of Target 8.7 is closely related to the achievement of other SDGs.</a:t>
            </a:r>
            <a:r>
              <a:rPr lang="en-GB" sz="2400" dirty="0">
                <a:latin typeface="Times New Roman" panose="02020603050405020304" pitchFamily="18" charset="0"/>
                <a:cs typeface="Times New Roman" panose="02020603050405020304" pitchFamily="18" charset="0"/>
              </a:rPr>
              <a:t/>
            </a:r>
            <a:br>
              <a:rPr lang="en-GB" sz="2400" dirty="0">
                <a:latin typeface="Times New Roman" panose="02020603050405020304" pitchFamily="18" charset="0"/>
                <a:cs typeface="Times New Roman" panose="02020603050405020304" pitchFamily="18" charset="0"/>
              </a:rPr>
            </a:br>
            <a:endParaRPr lang="en-GB" sz="2400" dirty="0">
              <a:latin typeface="Times New Roman" panose="02020603050405020304" pitchFamily="18" charset="0"/>
              <a:cs typeface="Times New Roman" panose="02020603050405020304" pitchFamily="18" charset="0"/>
            </a:endParaRPr>
          </a:p>
        </p:txBody>
      </p:sp>
      <p:pic>
        <p:nvPicPr>
          <p:cNvPr id="16386" name="Pladsholder til indhold 3"/>
          <p:cNvPicPr>
            <a:picLocks noGrp="1" noChangeAspect="1"/>
          </p:cNvPicPr>
          <p:nvPr>
            <p:ph idx="1"/>
          </p:nvPr>
        </p:nvPicPr>
        <p:blipFill>
          <a:blip r:embed="rId3"/>
          <a:srcRect/>
          <a:stretch>
            <a:fillRect/>
          </a:stretch>
        </p:blipFill>
        <p:spPr>
          <a:xfrm>
            <a:off x="828843" y="913514"/>
            <a:ext cx="7508457" cy="3756970"/>
          </a:xfrm>
        </p:spPr>
      </p:pic>
      <p:sp>
        <p:nvSpPr>
          <p:cNvPr id="4" name="Espace réservé du numéro de diapositive 1">
            <a:extLst>
              <a:ext uri="{FF2B5EF4-FFF2-40B4-BE49-F238E27FC236}">
                <a16:creationId xmlns:a16="http://schemas.microsoft.com/office/drawing/2014/main" id="{F7801B3B-B8A5-2842-BC19-3C5E69BE4AEE}"/>
              </a:ext>
            </a:extLst>
          </p:cNvPr>
          <p:cNvSpPr>
            <a:spLocks noGrp="1"/>
          </p:cNvSpPr>
          <p:nvPr>
            <p:ph type="sldNum" sz="quarter" idx="12"/>
          </p:nvPr>
        </p:nvSpPr>
        <p:spPr>
          <a:xfrm>
            <a:off x="8610600" y="6356350"/>
            <a:ext cx="2743200" cy="365125"/>
          </a:xfrm>
        </p:spPr>
        <p:txBody>
          <a:bodyPr/>
          <a:lstStyle/>
          <a:p>
            <a:pPr>
              <a:defRPr/>
            </a:pPr>
            <a:fld id="{5E10765B-CB95-447E-A37F-4A88F3D9E77A}" type="slidenum">
              <a:rPr lang="da-DK" smtClean="0"/>
              <a:pPr>
                <a:defRPr/>
              </a:pPr>
              <a:t>3</a:t>
            </a:fld>
            <a:endParaRPr lang="da-DK" dirty="0"/>
          </a:p>
        </p:txBody>
      </p:sp>
      <p:sp>
        <p:nvSpPr>
          <p:cNvPr id="5" name="Pladsholder til sidefod 4">
            <a:extLst>
              <a:ext uri="{FF2B5EF4-FFF2-40B4-BE49-F238E27FC236}">
                <a16:creationId xmlns:a16="http://schemas.microsoft.com/office/drawing/2014/main" id="{BF600870-6837-394D-BCF7-B0FE3E1CFD26}"/>
              </a:ext>
            </a:extLst>
          </p:cNvPr>
          <p:cNvSpPr>
            <a:spLocks noGrp="1"/>
          </p:cNvSpPr>
          <p:nvPr>
            <p:ph type="ftr" sz="quarter" idx="3"/>
          </p:nvPr>
        </p:nvSpPr>
        <p:spPr>
          <a:xfrm>
            <a:off x="679172" y="6356350"/>
            <a:ext cx="515000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r>
              <a:rPr lang="en-GB" sz="1200" b="1" dirty="0" smtClean="0">
                <a:solidFill>
                  <a:srgbClr val="230050"/>
                </a:solidFill>
                <a:latin typeface="Noto Sans SemiBold" panose="020B0502040504020204" pitchFamily="34" charset="0"/>
              </a:rPr>
              <a:t>ILO Toolkit on Developing National Action Plans on Forced Labour</a:t>
            </a:r>
            <a:endParaRPr lang="en-GB" sz="1200" b="1" dirty="0">
              <a:solidFill>
                <a:srgbClr val="230050"/>
              </a:solidFill>
              <a:latin typeface="Noto Sans SemiBold" panose="020B0502040504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ladsholder til indhold 4"/>
          <p:cNvPicPr>
            <a:picLocks noGrp="1" noChangeAspect="1"/>
          </p:cNvPicPr>
          <p:nvPr>
            <p:ph sz="half" idx="1"/>
          </p:nvPr>
        </p:nvPicPr>
        <p:blipFill>
          <a:blip r:embed="rId3"/>
          <a:srcRect/>
          <a:stretch>
            <a:fillRect/>
          </a:stretch>
        </p:blipFill>
        <p:spPr>
          <a:xfrm>
            <a:off x="838200" y="1252729"/>
            <a:ext cx="4101711" cy="4100216"/>
          </a:xfrm>
        </p:spPr>
      </p:pic>
      <p:sp>
        <p:nvSpPr>
          <p:cNvPr id="4" name="Pladsholder til indhold 3"/>
          <p:cNvSpPr>
            <a:spLocks noGrp="1"/>
          </p:cNvSpPr>
          <p:nvPr>
            <p:ph sz="half" idx="2"/>
          </p:nvPr>
        </p:nvSpPr>
        <p:spPr>
          <a:xfrm>
            <a:off x="5665730" y="1252729"/>
            <a:ext cx="5688070" cy="4527549"/>
          </a:xfrm>
        </p:spPr>
        <p:txBody>
          <a:bodyPr rtlCol="0">
            <a:normAutofit/>
          </a:bodyPr>
          <a:lstStyle/>
          <a:p>
            <a:pPr marL="0" indent="0" fontAlgn="auto">
              <a:spcAft>
                <a:spcPts val="0"/>
              </a:spcAft>
              <a:buFont typeface="Arial" panose="020B0604020202020204" pitchFamily="34" charset="0"/>
              <a:buNone/>
              <a:defRPr/>
            </a:pPr>
            <a:r>
              <a:rPr lang="en-GB" sz="2400" dirty="0">
                <a:latin typeface="Noto Sans" panose="020B0502040504020204" pitchFamily="34" charset="0"/>
                <a:ea typeface="Noto Sans" panose="020B0502040504020204" pitchFamily="34" charset="0"/>
                <a:cs typeface="Noto Sans" panose="020B0502040504020204" pitchFamily="34" charset="0"/>
              </a:rPr>
              <a:t>Poverty is one of the root causes of forced labour that in turn perpetuates inter-generational poverty.</a:t>
            </a:r>
          </a:p>
          <a:p>
            <a:pPr marL="0" indent="0" fontAlgn="auto">
              <a:spcAft>
                <a:spcPts val="0"/>
              </a:spcAft>
              <a:buFont typeface="Arial" panose="020B0604020202020204" pitchFamily="34" charset="0"/>
              <a:buNone/>
              <a:defRPr/>
            </a:pPr>
            <a:r>
              <a:rPr lang="en-GB" sz="2400" b="1" dirty="0">
                <a:latin typeface="Noto Sans SemiBold" panose="020B0502040504020204" pitchFamily="34" charset="0"/>
                <a:ea typeface="Noto Sans SemiBold" panose="020B0502040504020204" pitchFamily="34" charset="0"/>
                <a:cs typeface="Noto Sans SemiBold" panose="020B0502040504020204" pitchFamily="34" charset="0"/>
              </a:rPr>
              <a:t>Target 1.1 (eradication of extreme poverty) </a:t>
            </a:r>
            <a:r>
              <a:rPr lang="en-GB" sz="2400" dirty="0">
                <a:latin typeface="Noto Sans" panose="020B0502040504020204" pitchFamily="34" charset="0"/>
                <a:ea typeface="Noto Sans" panose="020B0502040504020204" pitchFamily="34" charset="0"/>
                <a:cs typeface="Noto Sans" panose="020B0502040504020204" pitchFamily="34" charset="0"/>
              </a:rPr>
              <a:t>and</a:t>
            </a:r>
            <a:r>
              <a:rPr lang="en-GB" sz="2400" b="1" dirty="0">
                <a:latin typeface="Times New Roman" panose="02020603050405020304" pitchFamily="18" charset="0"/>
                <a:cs typeface="Times New Roman" panose="02020603050405020304" pitchFamily="18" charset="0"/>
              </a:rPr>
              <a:t> </a:t>
            </a:r>
            <a:r>
              <a:rPr lang="en-GB" sz="2400" b="1" dirty="0" smtClean="0">
                <a:latin typeface="Noto Sans SemiBold" panose="020B0502040504020204" pitchFamily="34" charset="0"/>
                <a:cs typeface="Times New Roman" panose="02020603050405020304" pitchFamily="18" charset="0"/>
              </a:rPr>
              <a:t>t</a:t>
            </a:r>
            <a:r>
              <a:rPr lang="en-GB" sz="2400" b="1" dirty="0" smtClean="0">
                <a:latin typeface="Noto Sans SemiBold" panose="020B0502040504020204" pitchFamily="34" charset="0"/>
                <a:ea typeface="Noto Sans SemiBold" panose="020B0502040504020204" pitchFamily="34" charset="0"/>
                <a:cs typeface="Noto Sans SemiBold" panose="020B0502040504020204" pitchFamily="34" charset="0"/>
              </a:rPr>
              <a:t>arget 1.2 </a:t>
            </a:r>
            <a:r>
              <a:rPr lang="en-GB" sz="2400" b="1" dirty="0">
                <a:latin typeface="Noto Sans SemiBold" panose="020B0502040504020204" pitchFamily="34" charset="0"/>
                <a:ea typeface="Noto Sans SemiBold" panose="020B0502040504020204" pitchFamily="34" charset="0"/>
                <a:cs typeface="Noto Sans SemiBold" panose="020B0502040504020204" pitchFamily="34" charset="0"/>
              </a:rPr>
              <a:t>(reduce by half poverty in all its dimensions) </a:t>
            </a:r>
            <a:r>
              <a:rPr lang="en-GB" sz="2400" dirty="0">
                <a:latin typeface="Noto Sans" panose="020B0502040504020204" pitchFamily="34" charset="0"/>
                <a:ea typeface="Noto Sans" panose="020B0502040504020204" pitchFamily="34" charset="0"/>
                <a:cs typeface="Noto Sans" panose="020B0502040504020204" pitchFamily="34" charset="0"/>
              </a:rPr>
              <a:t>can only be achieved if forced labour is eradicated.</a:t>
            </a:r>
          </a:p>
          <a:p>
            <a:pPr marL="0" indent="0" fontAlgn="auto">
              <a:spcAft>
                <a:spcPts val="0"/>
              </a:spcAft>
              <a:buFont typeface="Arial" panose="020B0604020202020204" pitchFamily="34" charset="0"/>
              <a:buNone/>
              <a:defRPr/>
            </a:pPr>
            <a:r>
              <a:rPr lang="en-GB" sz="2400" b="1" dirty="0">
                <a:latin typeface="Noto Sans SemiBold" panose="020B0502040504020204" pitchFamily="34" charset="0"/>
                <a:ea typeface="Noto Sans SemiBold" panose="020B0502040504020204" pitchFamily="34" charset="0"/>
                <a:cs typeface="Noto Sans SemiBold" panose="020B0502040504020204" pitchFamily="34" charset="0"/>
              </a:rPr>
              <a:t>Target 1.3 (social protection) </a:t>
            </a:r>
            <a:r>
              <a:rPr lang="en-GB" sz="2400" dirty="0">
                <a:latin typeface="Noto Sans" panose="020B0502040504020204" pitchFamily="34" charset="0"/>
                <a:ea typeface="Noto Sans" panose="020B0502040504020204" pitchFamily="34" charset="0"/>
                <a:cs typeface="Noto Sans" panose="020B0502040504020204" pitchFamily="34" charset="0"/>
              </a:rPr>
              <a:t>and</a:t>
            </a:r>
            <a:r>
              <a:rPr lang="en-GB" sz="2400" b="1" dirty="0">
                <a:latin typeface="Times New Roman" panose="02020603050405020304" pitchFamily="18" charset="0"/>
                <a:cs typeface="Times New Roman" panose="02020603050405020304" pitchFamily="18" charset="0"/>
              </a:rPr>
              <a:t> </a:t>
            </a:r>
            <a:r>
              <a:rPr lang="en-GB" sz="2400" b="1" dirty="0">
                <a:latin typeface="Noto Sans SemiBold" panose="020B0502040504020204" pitchFamily="34" charset="0"/>
                <a:ea typeface="Noto Sans SemiBold" panose="020B0502040504020204" pitchFamily="34" charset="0"/>
                <a:cs typeface="Noto Sans SemiBold" panose="020B0502040504020204" pitchFamily="34" charset="0"/>
              </a:rPr>
              <a:t>target 1.4 (access to economic resources)</a:t>
            </a:r>
            <a:r>
              <a:rPr lang="en-GB" sz="2400" b="1" dirty="0">
                <a:latin typeface="Times New Roman" panose="02020603050405020304" pitchFamily="18" charset="0"/>
                <a:cs typeface="Times New Roman" panose="02020603050405020304" pitchFamily="18" charset="0"/>
              </a:rPr>
              <a:t> </a:t>
            </a:r>
            <a:r>
              <a:rPr lang="en-GB" sz="2400" dirty="0">
                <a:latin typeface="Noto Sans" panose="020B0502040504020204" pitchFamily="34" charset="0"/>
                <a:ea typeface="Noto Sans" panose="020B0502040504020204" pitchFamily="34" charset="0"/>
                <a:cs typeface="Noto Sans" panose="020B0502040504020204" pitchFamily="34" charset="0"/>
              </a:rPr>
              <a:t>are direct contributions to preventing forced labour.</a:t>
            </a:r>
          </a:p>
          <a:p>
            <a:pPr marL="0" indent="0" fontAlgn="auto">
              <a:spcAft>
                <a:spcPts val="0"/>
              </a:spcAft>
              <a:buFont typeface="Arial" panose="020B0604020202020204" pitchFamily="34" charset="0"/>
              <a:buNone/>
              <a:defRPr/>
            </a:pPr>
            <a:endParaRPr lang="da-DK" sz="2400" dirty="0">
              <a:latin typeface="Times New Roman" panose="02020603050405020304" pitchFamily="18" charset="0"/>
              <a:cs typeface="Times New Roman" panose="02020603050405020304" pitchFamily="18" charset="0"/>
            </a:endParaRPr>
          </a:p>
        </p:txBody>
      </p:sp>
      <p:sp>
        <p:nvSpPr>
          <p:cNvPr id="2" name="Espace réservé du numéro de diapositive 1"/>
          <p:cNvSpPr>
            <a:spLocks noGrp="1"/>
          </p:cNvSpPr>
          <p:nvPr>
            <p:ph type="sldNum" sz="quarter" idx="12"/>
          </p:nvPr>
        </p:nvSpPr>
        <p:spPr/>
        <p:txBody>
          <a:bodyPr/>
          <a:lstStyle/>
          <a:p>
            <a:pPr>
              <a:defRPr/>
            </a:pPr>
            <a:fld id="{72BFBBA2-4FF8-41E8-88DA-9474EA1A1A27}" type="slidenum">
              <a:rPr lang="da-DK" smtClean="0"/>
              <a:pPr>
                <a:defRPr/>
              </a:pPr>
              <a:t>4</a:t>
            </a:fld>
            <a:endParaRPr lang="da-DK"/>
          </a:p>
        </p:txBody>
      </p:sp>
      <p:sp>
        <p:nvSpPr>
          <p:cNvPr id="5" name="Pladsholder til sidefod 4">
            <a:extLst>
              <a:ext uri="{FF2B5EF4-FFF2-40B4-BE49-F238E27FC236}">
                <a16:creationId xmlns:a16="http://schemas.microsoft.com/office/drawing/2014/main" id="{95462C90-994F-794E-8AEF-0A6A0F893685}"/>
              </a:ext>
            </a:extLst>
          </p:cNvPr>
          <p:cNvSpPr>
            <a:spLocks noGrp="1"/>
          </p:cNvSpPr>
          <p:nvPr>
            <p:ph type="ftr" sz="quarter" idx="3"/>
          </p:nvPr>
        </p:nvSpPr>
        <p:spPr>
          <a:xfrm>
            <a:off x="679172" y="6356350"/>
            <a:ext cx="515000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r>
              <a:rPr lang="en-GB" sz="1200" b="1" dirty="0" smtClean="0">
                <a:solidFill>
                  <a:srgbClr val="230050"/>
                </a:solidFill>
                <a:latin typeface="Noto Sans SemiBold" panose="020B0502040504020204" pitchFamily="34" charset="0"/>
              </a:rPr>
              <a:t>ILO Toolkit on Developing National Action Plans on Forced Labour</a:t>
            </a:r>
            <a:endParaRPr lang="en-GB" sz="1200" b="1" dirty="0">
              <a:solidFill>
                <a:srgbClr val="230050"/>
              </a:solidFill>
              <a:latin typeface="Noto Sans SemiBold" panose="020B0502040504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ladsholder til indhold 4"/>
          <p:cNvPicPr>
            <a:picLocks noGrp="1" noChangeAspect="1"/>
          </p:cNvPicPr>
          <p:nvPr>
            <p:ph sz="half" idx="1"/>
          </p:nvPr>
        </p:nvPicPr>
        <p:blipFill>
          <a:blip r:embed="rId3"/>
          <a:srcRect/>
          <a:stretch>
            <a:fillRect/>
          </a:stretch>
        </p:blipFill>
        <p:spPr>
          <a:xfrm>
            <a:off x="725905" y="1283368"/>
            <a:ext cx="3967523" cy="3966076"/>
          </a:xfrm>
        </p:spPr>
      </p:pic>
      <p:sp>
        <p:nvSpPr>
          <p:cNvPr id="4" name="Pladsholder til indhold 3"/>
          <p:cNvSpPr>
            <a:spLocks noGrp="1"/>
          </p:cNvSpPr>
          <p:nvPr>
            <p:ph sz="half" idx="2"/>
          </p:nvPr>
        </p:nvSpPr>
        <p:spPr>
          <a:xfrm>
            <a:off x="5374105" y="1283368"/>
            <a:ext cx="5979695" cy="5072982"/>
          </a:xfrm>
        </p:spPr>
        <p:txBody>
          <a:bodyPr rtlCol="0">
            <a:normAutofit/>
          </a:bodyPr>
          <a:lstStyle/>
          <a:p>
            <a:pPr marL="0" indent="0" fontAlgn="auto">
              <a:spcAft>
                <a:spcPts val="0"/>
              </a:spcAft>
              <a:buFont typeface="Arial" panose="020B0604020202020204" pitchFamily="34" charset="0"/>
              <a:buNone/>
              <a:defRPr/>
            </a:pPr>
            <a:r>
              <a:rPr lang="en-US" sz="2400" b="1" dirty="0">
                <a:latin typeface="Noto Sans SemiBold" panose="020B0502040504020204" pitchFamily="34" charset="0"/>
                <a:ea typeface="Noto Sans SemiBold" panose="020B0502040504020204" pitchFamily="34" charset="0"/>
                <a:cs typeface="Noto Sans SemiBold" panose="020B0502040504020204" pitchFamily="34" charset="0"/>
              </a:rPr>
              <a:t>Target 2.1: </a:t>
            </a:r>
            <a:r>
              <a:rPr lang="en-US" sz="2400" dirty="0">
                <a:latin typeface="Noto Sans" panose="020B0502040504020204" pitchFamily="34" charset="0"/>
                <a:ea typeface="Noto Sans" panose="020B0502040504020204" pitchFamily="34" charset="0"/>
                <a:cs typeface="Noto Sans" panose="020B0502040504020204" pitchFamily="34" charset="0"/>
              </a:rPr>
              <a:t>By 2030, </a:t>
            </a:r>
            <a:r>
              <a:rPr lang="en-US" sz="2400" b="1" dirty="0">
                <a:latin typeface="Noto Sans SemiBold" panose="020B0502040504020204" pitchFamily="34" charset="0"/>
                <a:ea typeface="Noto Sans SemiBold" panose="020B0502040504020204" pitchFamily="34" charset="0"/>
                <a:cs typeface="Noto Sans SemiBold" panose="020B0502040504020204" pitchFamily="34" charset="0"/>
              </a:rPr>
              <a:t>end hunger </a:t>
            </a:r>
            <a:r>
              <a:rPr lang="en-US" sz="2400" dirty="0">
                <a:latin typeface="Noto Sans" panose="020B0502040504020204" pitchFamily="34" charset="0"/>
                <a:ea typeface="Noto Sans" panose="020B0502040504020204" pitchFamily="34" charset="0"/>
                <a:cs typeface="Noto Sans" panose="020B0502040504020204" pitchFamily="34" charset="0"/>
              </a:rPr>
              <a:t>and ensure the </a:t>
            </a:r>
            <a:r>
              <a:rPr lang="en-US" sz="2400" b="1" dirty="0">
                <a:latin typeface="Noto Sans SemiBold" panose="020B0502040504020204" pitchFamily="34" charset="0"/>
                <a:ea typeface="Noto Sans SemiBold" panose="020B0502040504020204" pitchFamily="34" charset="0"/>
                <a:cs typeface="Noto Sans SemiBold" panose="020B0502040504020204" pitchFamily="34" charset="0"/>
              </a:rPr>
              <a:t>access by all people, </a:t>
            </a:r>
            <a:r>
              <a:rPr lang="en-US" sz="2400" dirty="0">
                <a:latin typeface="Noto Sans" panose="020B0502040504020204" pitchFamily="34" charset="0"/>
                <a:ea typeface="Noto Sans" panose="020B0502040504020204" pitchFamily="34" charset="0"/>
                <a:cs typeface="Noto Sans" panose="020B0502040504020204" pitchFamily="34" charset="0"/>
              </a:rPr>
              <a:t>in particular the poor and people in vulnerable situations, including infants,</a:t>
            </a:r>
            <a:r>
              <a:rPr lang="en-US" sz="2400" dirty="0">
                <a:latin typeface="Times New Roman" panose="02020603050405020304" pitchFamily="18" charset="0"/>
                <a:cs typeface="Times New Roman" panose="02020603050405020304" pitchFamily="18" charset="0"/>
              </a:rPr>
              <a:t> </a:t>
            </a:r>
            <a:r>
              <a:rPr lang="en-US" sz="2400" b="1" dirty="0">
                <a:latin typeface="Noto Sans SemiBold" panose="020B0502040504020204" pitchFamily="34" charset="0"/>
                <a:ea typeface="Noto Sans SemiBold" panose="020B0502040504020204" pitchFamily="34" charset="0"/>
                <a:cs typeface="Noto Sans SemiBold" panose="020B0502040504020204" pitchFamily="34" charset="0"/>
              </a:rPr>
              <a:t>to safe, nutritious and sufficient food </a:t>
            </a:r>
            <a:r>
              <a:rPr lang="en-US" sz="2400" dirty="0">
                <a:latin typeface="Noto Sans" panose="020B0502040504020204" pitchFamily="34" charset="0"/>
                <a:ea typeface="Noto Sans" panose="020B0502040504020204" pitchFamily="34" charset="0"/>
                <a:cs typeface="Noto Sans" panose="020B0502040504020204" pitchFamily="34" charset="0"/>
              </a:rPr>
              <a:t>all year round.</a:t>
            </a:r>
          </a:p>
          <a:p>
            <a:pPr marL="0" indent="0" fontAlgn="auto">
              <a:spcAft>
                <a:spcPts val="0"/>
              </a:spcAft>
              <a:buNone/>
              <a:defRPr/>
            </a:pPr>
            <a:endParaRPr lang="en-US" sz="2400" dirty="0">
              <a:latin typeface="Times New Roman" panose="02020603050405020304" pitchFamily="18" charset="0"/>
              <a:cs typeface="Times New Roman" panose="02020603050405020304" pitchFamily="18" charset="0"/>
            </a:endParaRPr>
          </a:p>
          <a:p>
            <a:pPr marL="0" indent="0" fontAlgn="auto">
              <a:spcAft>
                <a:spcPts val="0"/>
              </a:spcAft>
              <a:buFont typeface="Arial" panose="020B0604020202020204" pitchFamily="34" charset="0"/>
              <a:buNone/>
              <a:defRPr/>
            </a:pPr>
            <a:r>
              <a:rPr lang="en-US" sz="2400" dirty="0">
                <a:latin typeface="Noto Sans" panose="020B0502040504020204" pitchFamily="34" charset="0"/>
                <a:ea typeface="Noto Sans" panose="020B0502040504020204" pitchFamily="34" charset="0"/>
                <a:cs typeface="Noto Sans" panose="020B0502040504020204" pitchFamily="34" charset="0"/>
              </a:rPr>
              <a:t>Food insecurity makes people vulnerable to exploitative practices like forced labour.</a:t>
            </a:r>
          </a:p>
        </p:txBody>
      </p:sp>
      <p:sp>
        <p:nvSpPr>
          <p:cNvPr id="2" name="Espace réservé du numéro de diapositive 1"/>
          <p:cNvSpPr>
            <a:spLocks noGrp="1"/>
          </p:cNvSpPr>
          <p:nvPr>
            <p:ph type="sldNum" sz="quarter" idx="12"/>
          </p:nvPr>
        </p:nvSpPr>
        <p:spPr/>
        <p:txBody>
          <a:bodyPr/>
          <a:lstStyle/>
          <a:p>
            <a:pPr>
              <a:defRPr/>
            </a:pPr>
            <a:fld id="{72BFBBA2-4FF8-41E8-88DA-9474EA1A1A27}" type="slidenum">
              <a:rPr lang="da-DK" smtClean="0"/>
              <a:pPr>
                <a:defRPr/>
              </a:pPr>
              <a:t>5</a:t>
            </a:fld>
            <a:endParaRPr lang="da-DK"/>
          </a:p>
        </p:txBody>
      </p:sp>
      <p:sp>
        <p:nvSpPr>
          <p:cNvPr id="5" name="Pladsholder til sidefod 4">
            <a:extLst>
              <a:ext uri="{FF2B5EF4-FFF2-40B4-BE49-F238E27FC236}">
                <a16:creationId xmlns:a16="http://schemas.microsoft.com/office/drawing/2014/main" id="{7177424B-CFE1-FC46-BCA1-4E4B9EA099F5}"/>
              </a:ext>
            </a:extLst>
          </p:cNvPr>
          <p:cNvSpPr>
            <a:spLocks noGrp="1"/>
          </p:cNvSpPr>
          <p:nvPr>
            <p:ph type="ftr" sz="quarter" idx="3"/>
          </p:nvPr>
        </p:nvSpPr>
        <p:spPr>
          <a:xfrm>
            <a:off x="679172" y="6356350"/>
            <a:ext cx="515000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r>
              <a:rPr lang="en-GB" sz="1200" b="1" dirty="0" smtClean="0">
                <a:solidFill>
                  <a:srgbClr val="230050"/>
                </a:solidFill>
                <a:latin typeface="Noto Sans SemiBold" panose="020B0502040504020204" pitchFamily="34" charset="0"/>
              </a:rPr>
              <a:t>ILO Toolkit on Developing National Action Plans on Forced Labour</a:t>
            </a:r>
            <a:endParaRPr lang="en-GB" sz="1200" b="1" dirty="0">
              <a:solidFill>
                <a:srgbClr val="230050"/>
              </a:solidFill>
              <a:latin typeface="Noto Sans SemiBold" panose="020B0502040504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ladsholder til indhold 4"/>
          <p:cNvPicPr>
            <a:picLocks noGrp="1" noChangeAspect="1"/>
          </p:cNvPicPr>
          <p:nvPr>
            <p:ph sz="half" idx="1"/>
          </p:nvPr>
        </p:nvPicPr>
        <p:blipFill>
          <a:blip r:embed="rId3"/>
          <a:srcRect/>
          <a:stretch>
            <a:fillRect/>
          </a:stretch>
        </p:blipFill>
        <p:spPr>
          <a:xfrm>
            <a:off x="806116" y="1466394"/>
            <a:ext cx="4208243" cy="4206708"/>
          </a:xfrm>
        </p:spPr>
      </p:pic>
      <p:sp>
        <p:nvSpPr>
          <p:cNvPr id="4" name="Pladsholder til indhold 3"/>
          <p:cNvSpPr>
            <a:spLocks noGrp="1"/>
          </p:cNvSpPr>
          <p:nvPr>
            <p:ph sz="half" idx="2"/>
          </p:nvPr>
        </p:nvSpPr>
        <p:spPr>
          <a:xfrm>
            <a:off x="5705833" y="837326"/>
            <a:ext cx="5876567" cy="5461874"/>
          </a:xfrm>
        </p:spPr>
        <p:txBody>
          <a:bodyPr rtlCol="0">
            <a:noAutofit/>
          </a:bodyPr>
          <a:lstStyle/>
          <a:p>
            <a:pPr marL="0" indent="0" fontAlgn="auto">
              <a:spcAft>
                <a:spcPts val="0"/>
              </a:spcAft>
              <a:buNone/>
              <a:defRPr/>
            </a:pPr>
            <a:r>
              <a:rPr lang="en-GB" sz="2400" b="1" dirty="0">
                <a:latin typeface="Noto Sans SemiBold" panose="020B0502040504020204" pitchFamily="34" charset="0"/>
                <a:ea typeface="Noto Sans SemiBold" panose="020B0502040504020204" pitchFamily="34" charset="0"/>
                <a:cs typeface="Noto Sans SemiBold" panose="020B0502040504020204" pitchFamily="34" charset="0"/>
              </a:rPr>
              <a:t>Target 3.8: </a:t>
            </a:r>
            <a:r>
              <a:rPr lang="en-GB" sz="2400" dirty="0">
                <a:latin typeface="Noto Sans" panose="020B0502040504020204" pitchFamily="34" charset="0"/>
                <a:ea typeface="Noto Sans" panose="020B0502040504020204" pitchFamily="34" charset="0"/>
                <a:cs typeface="Noto Sans" panose="020B0502040504020204" pitchFamily="34" charset="0"/>
              </a:rPr>
              <a:t>Achieve</a:t>
            </a:r>
            <a:r>
              <a:rPr lang="en-GB" sz="2400" dirty="0">
                <a:latin typeface="Times New Roman" panose="02020603050405020304" pitchFamily="18" charset="0"/>
                <a:cs typeface="Times New Roman" panose="02020603050405020304" pitchFamily="18" charset="0"/>
              </a:rPr>
              <a:t> </a:t>
            </a:r>
            <a:r>
              <a:rPr lang="en-GB" sz="2400" b="1" dirty="0">
                <a:latin typeface="Noto Sans SemiBold" panose="020B0502040504020204" pitchFamily="34" charset="0"/>
                <a:ea typeface="Noto Sans SemiBold" panose="020B0502040504020204" pitchFamily="34" charset="0"/>
                <a:cs typeface="Noto Sans SemiBold" panose="020B0502040504020204" pitchFamily="34" charset="0"/>
              </a:rPr>
              <a:t>universal health coverage, </a:t>
            </a:r>
            <a:r>
              <a:rPr lang="en-GB" sz="2400" dirty="0">
                <a:latin typeface="Noto Sans" panose="020B0502040504020204" pitchFamily="34" charset="0"/>
                <a:ea typeface="Noto Sans" panose="020B0502040504020204" pitchFamily="34" charset="0"/>
                <a:cs typeface="Noto Sans" panose="020B0502040504020204" pitchFamily="34" charset="0"/>
              </a:rPr>
              <a:t>including financial risk protection, access to quality essential health-care services and access to safe, effective, quality and affordable medicines and vaccines for all.</a:t>
            </a:r>
          </a:p>
          <a:p>
            <a:pPr marL="0" indent="0" fontAlgn="auto">
              <a:spcAft>
                <a:spcPts val="0"/>
              </a:spcAft>
              <a:buNone/>
              <a:defRPr/>
            </a:pPr>
            <a:r>
              <a:rPr lang="en-GB" sz="2400" dirty="0">
                <a:latin typeface="Noto Sans" panose="020B0502040504020204" pitchFamily="34" charset="0"/>
                <a:ea typeface="Noto Sans" panose="020B0502040504020204" pitchFamily="34" charset="0"/>
                <a:cs typeface="Noto Sans" panose="020B0502040504020204" pitchFamily="34" charset="0"/>
              </a:rPr>
              <a:t>The inability to access health care makes people more vulnerable to income shock, especially for vulnerable groups like irregular migrant workers and workers in the informal economy.</a:t>
            </a:r>
          </a:p>
          <a:p>
            <a:pPr marL="0" indent="0" fontAlgn="auto">
              <a:spcAft>
                <a:spcPts val="0"/>
              </a:spcAft>
              <a:buNone/>
              <a:defRPr/>
            </a:pPr>
            <a:endParaRPr lang="en-GB" sz="2400" dirty="0">
              <a:latin typeface="Noto Sans" panose="020B0502040504020204" pitchFamily="34" charset="0"/>
              <a:ea typeface="Noto Sans" panose="020B0502040504020204" pitchFamily="34" charset="0"/>
              <a:cs typeface="Noto Sans" panose="020B0502040504020204" pitchFamily="34" charset="0"/>
            </a:endParaRPr>
          </a:p>
          <a:p>
            <a:pPr marL="0" indent="0" fontAlgn="auto">
              <a:spcAft>
                <a:spcPts val="0"/>
              </a:spcAft>
              <a:buNone/>
              <a:defRPr/>
            </a:pPr>
            <a:r>
              <a:rPr lang="en-GB" sz="2400" dirty="0">
                <a:latin typeface="Noto Sans" panose="020B0502040504020204" pitchFamily="34" charset="0"/>
                <a:ea typeface="Noto Sans" panose="020B0502040504020204" pitchFamily="34" charset="0"/>
                <a:cs typeface="Noto Sans" panose="020B0502040504020204" pitchFamily="34" charset="0"/>
              </a:rPr>
              <a:t>Forced labourers often work in unsafe and degrading  working conditions.</a:t>
            </a:r>
          </a:p>
        </p:txBody>
      </p:sp>
      <p:sp>
        <p:nvSpPr>
          <p:cNvPr id="2" name="Espace réservé du numéro de diapositive 1"/>
          <p:cNvSpPr>
            <a:spLocks noGrp="1"/>
          </p:cNvSpPr>
          <p:nvPr>
            <p:ph type="sldNum" sz="quarter" idx="12"/>
          </p:nvPr>
        </p:nvSpPr>
        <p:spPr/>
        <p:txBody>
          <a:bodyPr/>
          <a:lstStyle/>
          <a:p>
            <a:pPr>
              <a:defRPr/>
            </a:pPr>
            <a:fld id="{72BFBBA2-4FF8-41E8-88DA-9474EA1A1A27}" type="slidenum">
              <a:rPr lang="da-DK" smtClean="0"/>
              <a:pPr>
                <a:defRPr/>
              </a:pPr>
              <a:t>6</a:t>
            </a:fld>
            <a:endParaRPr lang="da-DK"/>
          </a:p>
        </p:txBody>
      </p:sp>
      <p:sp>
        <p:nvSpPr>
          <p:cNvPr id="5" name="Pladsholder til sidefod 4">
            <a:extLst>
              <a:ext uri="{FF2B5EF4-FFF2-40B4-BE49-F238E27FC236}">
                <a16:creationId xmlns:a16="http://schemas.microsoft.com/office/drawing/2014/main" id="{F1D4CC50-8A5C-0C44-8FED-C851B8CF9EDE}"/>
              </a:ext>
            </a:extLst>
          </p:cNvPr>
          <p:cNvSpPr>
            <a:spLocks noGrp="1"/>
          </p:cNvSpPr>
          <p:nvPr>
            <p:ph type="ftr" sz="quarter" idx="3"/>
          </p:nvPr>
        </p:nvSpPr>
        <p:spPr>
          <a:xfrm>
            <a:off x="679172" y="6356350"/>
            <a:ext cx="515000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r>
              <a:rPr lang="en-GB" sz="1200" b="1" dirty="0" smtClean="0">
                <a:solidFill>
                  <a:srgbClr val="230050"/>
                </a:solidFill>
                <a:latin typeface="Noto Sans SemiBold" panose="020B0502040504020204" pitchFamily="34" charset="0"/>
              </a:rPr>
              <a:t>ILO Toolkit on Developing National Action Plans on Forced Labour</a:t>
            </a:r>
            <a:endParaRPr lang="en-GB" sz="1200" b="1" dirty="0">
              <a:solidFill>
                <a:srgbClr val="230050"/>
              </a:solidFill>
              <a:latin typeface="Noto Sans SemiBold" panose="020B0502040504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2530" name="Pladsholder til indhold 4"/>
          <p:cNvPicPr>
            <a:picLocks noGrp="1" noChangeAspect="1"/>
          </p:cNvPicPr>
          <p:nvPr>
            <p:ph sz="half" idx="1"/>
          </p:nvPr>
        </p:nvPicPr>
        <p:blipFill>
          <a:blip r:embed="rId4"/>
          <a:srcRect/>
          <a:stretch>
            <a:fillRect/>
          </a:stretch>
        </p:blipFill>
        <p:spPr>
          <a:xfrm>
            <a:off x="838199" y="1466394"/>
            <a:ext cx="4208241" cy="4206707"/>
          </a:xfrm>
        </p:spPr>
      </p:pic>
      <p:sp>
        <p:nvSpPr>
          <p:cNvPr id="4" name="Pladsholder til indhold 3"/>
          <p:cNvSpPr>
            <a:spLocks noGrp="1"/>
          </p:cNvSpPr>
          <p:nvPr>
            <p:ph sz="half" idx="2"/>
          </p:nvPr>
        </p:nvSpPr>
        <p:spPr>
          <a:xfrm>
            <a:off x="5705833" y="1466394"/>
            <a:ext cx="5410200" cy="4889955"/>
          </a:xfrm>
        </p:spPr>
        <p:txBody>
          <a:bodyPr rtlCol="0">
            <a:normAutofit/>
          </a:bodyPr>
          <a:lstStyle/>
          <a:p>
            <a:pPr marL="0" indent="0" fontAlgn="auto">
              <a:spcAft>
                <a:spcPts val="0"/>
              </a:spcAft>
              <a:buNone/>
              <a:defRPr/>
            </a:pPr>
            <a:r>
              <a:rPr lang="en-GB" sz="2400" dirty="0">
                <a:latin typeface="Noto Sans" panose="020B0502040504020204" pitchFamily="34" charset="0"/>
                <a:ea typeface="Noto Sans" panose="020B0502040504020204" pitchFamily="34" charset="0"/>
                <a:cs typeface="Noto Sans" panose="020B0502040504020204" pitchFamily="34" charset="0"/>
              </a:rPr>
              <a:t>Ensuring </a:t>
            </a:r>
            <a:r>
              <a:rPr lang="en-GB" sz="2400" b="1" dirty="0">
                <a:latin typeface="Noto Sans SemiBold" panose="020B0502040504020204" pitchFamily="34" charset="0"/>
                <a:ea typeface="Noto Sans SemiBold" panose="020B0502040504020204" pitchFamily="34" charset="0"/>
                <a:cs typeface="Noto Sans SemiBold" panose="020B0502040504020204" pitchFamily="34" charset="0"/>
              </a:rPr>
              <a:t>education</a:t>
            </a:r>
            <a:r>
              <a:rPr lang="en-GB" sz="2400" dirty="0">
                <a:latin typeface="Times New Roman" panose="02020603050405020304" pitchFamily="18" charset="0"/>
                <a:cs typeface="Times New Roman" panose="02020603050405020304" pitchFamily="18" charset="0"/>
              </a:rPr>
              <a:t> </a:t>
            </a:r>
            <a:r>
              <a:rPr lang="en-GB" sz="2400" dirty="0">
                <a:latin typeface="Noto Sans" panose="020B0502040504020204" pitchFamily="34" charset="0"/>
                <a:ea typeface="Noto Sans" panose="020B0502040504020204" pitchFamily="34" charset="0"/>
                <a:cs typeface="Noto Sans" panose="020B0502040504020204" pitchFamily="34" charset="0"/>
              </a:rPr>
              <a:t>and</a:t>
            </a:r>
            <a:r>
              <a:rPr lang="en-GB" sz="2400" dirty="0">
                <a:latin typeface="Times New Roman" panose="02020603050405020304" pitchFamily="18" charset="0"/>
                <a:cs typeface="Times New Roman" panose="02020603050405020304" pitchFamily="18" charset="0"/>
              </a:rPr>
              <a:t> </a:t>
            </a:r>
            <a:r>
              <a:rPr lang="en-GB" sz="2400" b="1" dirty="0">
                <a:latin typeface="Noto Sans SemiBold" panose="020B0502040504020204" pitchFamily="34" charset="0"/>
                <a:ea typeface="Noto Sans SemiBold" panose="020B0502040504020204" pitchFamily="34" charset="0"/>
                <a:cs typeface="Noto Sans SemiBold" panose="020B0502040504020204" pitchFamily="34" charset="0"/>
              </a:rPr>
              <a:t>training</a:t>
            </a:r>
            <a:r>
              <a:rPr lang="en-GB" sz="2400" dirty="0">
                <a:latin typeface="Times New Roman" panose="02020603050405020304" pitchFamily="18" charset="0"/>
                <a:cs typeface="Times New Roman" panose="02020603050405020304" pitchFamily="18" charset="0"/>
              </a:rPr>
              <a:t> </a:t>
            </a:r>
            <a:r>
              <a:rPr lang="en-GB" sz="2400" dirty="0">
                <a:latin typeface="Noto Sans" panose="020B0502040504020204" pitchFamily="34" charset="0"/>
                <a:ea typeface="Noto Sans" panose="020B0502040504020204" pitchFamily="34" charset="0"/>
                <a:cs typeface="Noto Sans" panose="020B0502040504020204" pitchFamily="34" charset="0"/>
              </a:rPr>
              <a:t>opportunities for young people and adults is an effective measure to prevent forced labour.</a:t>
            </a:r>
          </a:p>
          <a:p>
            <a:pPr marL="0" indent="0" fontAlgn="auto">
              <a:spcAft>
                <a:spcPts val="0"/>
              </a:spcAft>
              <a:buNone/>
              <a:defRPr/>
            </a:pPr>
            <a:endParaRPr lang="en-GB" sz="2400" dirty="0">
              <a:latin typeface="Noto Sans" panose="020B0502040504020204" pitchFamily="34" charset="0"/>
              <a:ea typeface="Noto Sans" panose="020B0502040504020204" pitchFamily="34" charset="0"/>
              <a:cs typeface="Noto Sans" panose="020B0502040504020204" pitchFamily="34" charset="0"/>
            </a:endParaRPr>
          </a:p>
          <a:p>
            <a:pPr marL="0" indent="0" fontAlgn="auto">
              <a:spcAft>
                <a:spcPts val="0"/>
              </a:spcAft>
              <a:buNone/>
              <a:defRPr/>
            </a:pPr>
            <a:r>
              <a:rPr lang="en-GB" sz="2400" dirty="0">
                <a:latin typeface="Noto Sans" panose="020B0502040504020204" pitchFamily="34" charset="0"/>
                <a:ea typeface="Noto Sans" panose="020B0502040504020204" pitchFamily="34" charset="0"/>
                <a:cs typeface="Noto Sans" panose="020B0502040504020204" pitchFamily="34" charset="0"/>
              </a:rPr>
              <a:t>Vocational training is also instrumental in ensuring rehabilitation of victims of forced labour. </a:t>
            </a:r>
          </a:p>
        </p:txBody>
      </p:sp>
      <p:sp>
        <p:nvSpPr>
          <p:cNvPr id="2" name="Espace réservé du numéro de diapositive 1"/>
          <p:cNvSpPr>
            <a:spLocks noGrp="1"/>
          </p:cNvSpPr>
          <p:nvPr>
            <p:ph type="sldNum" sz="quarter" idx="12"/>
          </p:nvPr>
        </p:nvSpPr>
        <p:spPr/>
        <p:txBody>
          <a:bodyPr/>
          <a:lstStyle/>
          <a:p>
            <a:pPr>
              <a:defRPr/>
            </a:pPr>
            <a:fld id="{72BFBBA2-4FF8-41E8-88DA-9474EA1A1A27}" type="slidenum">
              <a:rPr lang="da-DK" smtClean="0"/>
              <a:pPr>
                <a:defRPr/>
              </a:pPr>
              <a:t>7</a:t>
            </a:fld>
            <a:endParaRPr lang="da-DK"/>
          </a:p>
        </p:txBody>
      </p:sp>
      <p:sp>
        <p:nvSpPr>
          <p:cNvPr id="5" name="Pladsholder til sidefod 4">
            <a:extLst>
              <a:ext uri="{FF2B5EF4-FFF2-40B4-BE49-F238E27FC236}">
                <a16:creationId xmlns:a16="http://schemas.microsoft.com/office/drawing/2014/main" id="{F81C5906-69BE-F047-8137-F7A0522CBDA5}"/>
              </a:ext>
            </a:extLst>
          </p:cNvPr>
          <p:cNvSpPr>
            <a:spLocks noGrp="1"/>
          </p:cNvSpPr>
          <p:nvPr>
            <p:ph type="ftr" sz="quarter" idx="3"/>
          </p:nvPr>
        </p:nvSpPr>
        <p:spPr>
          <a:xfrm>
            <a:off x="679172" y="6356350"/>
            <a:ext cx="515000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r>
              <a:rPr lang="en-GB" sz="1200" b="1" dirty="0" smtClean="0">
                <a:solidFill>
                  <a:srgbClr val="230050"/>
                </a:solidFill>
                <a:latin typeface="Noto Sans SemiBold" panose="020B0502040504020204" pitchFamily="34" charset="0"/>
              </a:rPr>
              <a:t>ILO Toolkit on Developing National Action Plans on Forced Labour</a:t>
            </a:r>
            <a:endParaRPr lang="en-GB" sz="1200" b="1" dirty="0">
              <a:solidFill>
                <a:srgbClr val="230050"/>
              </a:solidFill>
              <a:latin typeface="Noto Sans SemiBold" panose="020B0502040504020204"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ladsholder til indhold 4"/>
          <p:cNvPicPr>
            <a:picLocks noGrp="1" noChangeAspect="1"/>
          </p:cNvPicPr>
          <p:nvPr>
            <p:ph sz="half" idx="1"/>
          </p:nvPr>
        </p:nvPicPr>
        <p:blipFill>
          <a:blip r:embed="rId3"/>
          <a:srcRect/>
          <a:stretch>
            <a:fillRect/>
          </a:stretch>
        </p:blipFill>
        <p:spPr>
          <a:xfrm>
            <a:off x="838200" y="1491795"/>
            <a:ext cx="4208240" cy="4206705"/>
          </a:xfrm>
        </p:spPr>
      </p:pic>
      <p:sp>
        <p:nvSpPr>
          <p:cNvPr id="4" name="Pladsholder til indhold 3"/>
          <p:cNvSpPr>
            <a:spLocks noGrp="1"/>
          </p:cNvSpPr>
          <p:nvPr>
            <p:ph sz="half" idx="2"/>
          </p:nvPr>
        </p:nvSpPr>
        <p:spPr>
          <a:xfrm>
            <a:off x="5771243" y="1466393"/>
            <a:ext cx="5671457" cy="4889956"/>
          </a:xfrm>
        </p:spPr>
        <p:txBody>
          <a:bodyPr rtlCol="0">
            <a:noAutofit/>
          </a:bodyPr>
          <a:lstStyle/>
          <a:p>
            <a:pPr marL="0" indent="0" fontAlgn="auto">
              <a:spcAft>
                <a:spcPts val="0"/>
              </a:spcAft>
              <a:buNone/>
              <a:defRPr/>
            </a:pPr>
            <a:r>
              <a:rPr lang="en-GB" sz="2000" b="1" dirty="0">
                <a:latin typeface="Noto Sans SemiBold" panose="020B0502040504020204" pitchFamily="34" charset="0"/>
                <a:ea typeface="Noto Sans SemiBold" panose="020B0502040504020204" pitchFamily="34" charset="0"/>
                <a:cs typeface="Noto Sans SemiBold" panose="020B0502040504020204" pitchFamily="34" charset="0"/>
              </a:rPr>
              <a:t>Target 5.1: End all forms of discrimination </a:t>
            </a:r>
            <a:r>
              <a:rPr lang="en-GB" sz="2000" dirty="0">
                <a:latin typeface="Noto Sans" panose="020B0502040504020204" pitchFamily="34" charset="0"/>
                <a:ea typeface="Noto Sans" panose="020B0502040504020204" pitchFamily="34" charset="0"/>
                <a:cs typeface="Noto Sans" panose="020B0502040504020204" pitchFamily="34" charset="0"/>
              </a:rPr>
              <a:t>against all women and girls everywhere.</a:t>
            </a:r>
          </a:p>
          <a:p>
            <a:pPr marL="0" indent="0" fontAlgn="auto">
              <a:spcAft>
                <a:spcPts val="0"/>
              </a:spcAft>
              <a:buNone/>
              <a:defRPr/>
            </a:pPr>
            <a:r>
              <a:rPr lang="en-GB" sz="2000" b="1" dirty="0">
                <a:latin typeface="Noto Sans SemiBold" panose="020B0502040504020204" pitchFamily="34" charset="0"/>
                <a:ea typeface="Noto Sans SemiBold" panose="020B0502040504020204" pitchFamily="34" charset="0"/>
                <a:cs typeface="Noto Sans SemiBold" panose="020B0502040504020204" pitchFamily="34" charset="0"/>
              </a:rPr>
              <a:t>Target 5.2: Eliminate all forms of violence </a:t>
            </a:r>
            <a:r>
              <a:rPr lang="en-GB" sz="2000" dirty="0">
                <a:latin typeface="Noto Sans" panose="020B0502040504020204" pitchFamily="34" charset="0"/>
                <a:ea typeface="Noto Sans" panose="020B0502040504020204" pitchFamily="34" charset="0"/>
                <a:cs typeface="Noto Sans" panose="020B0502040504020204" pitchFamily="34" charset="0"/>
              </a:rPr>
              <a:t>against all women and girls, including trafficking and sexual and other types of exploitation.</a:t>
            </a:r>
          </a:p>
          <a:p>
            <a:pPr marL="0" indent="0" fontAlgn="auto">
              <a:spcAft>
                <a:spcPts val="0"/>
              </a:spcAft>
              <a:buNone/>
              <a:defRPr/>
            </a:pPr>
            <a:r>
              <a:rPr lang="en-GB" sz="2000" b="1" dirty="0">
                <a:latin typeface="Noto Sans SemiBold" panose="020B0502040504020204" pitchFamily="34" charset="0"/>
                <a:ea typeface="Noto Sans SemiBold" panose="020B0502040504020204" pitchFamily="34" charset="0"/>
                <a:cs typeface="Noto Sans SemiBold" panose="020B0502040504020204" pitchFamily="34" charset="0"/>
              </a:rPr>
              <a:t>Target 5.4: Recognize and value unpaid care and domestic work.</a:t>
            </a:r>
            <a:endParaRPr lang="en-GB" sz="2000" dirty="0">
              <a:latin typeface="Noto Sans" panose="020B0502040504020204" pitchFamily="34" charset="0"/>
              <a:ea typeface="Noto Sans" panose="020B0502040504020204" pitchFamily="34" charset="0"/>
              <a:cs typeface="Noto Sans" panose="020B0502040504020204" pitchFamily="34" charset="0"/>
            </a:endParaRPr>
          </a:p>
          <a:p>
            <a:pPr marL="0" indent="0" fontAlgn="auto">
              <a:spcAft>
                <a:spcPts val="0"/>
              </a:spcAft>
              <a:buNone/>
              <a:defRPr/>
            </a:pPr>
            <a:r>
              <a:rPr lang="en-GB" sz="2000" dirty="0">
                <a:latin typeface="Noto Sans" panose="020B0502040504020204" pitchFamily="34" charset="0"/>
                <a:ea typeface="Noto Sans" panose="020B0502040504020204" pitchFamily="34" charset="0"/>
                <a:cs typeface="Noto Sans" panose="020B0502040504020204" pitchFamily="34" charset="0"/>
              </a:rPr>
              <a:t>Forced labour has a gender dimension: women represent over 62 per cent of the victims. Women and men tend to be affected within stereotypical gender roles (i.e. female in domestic work and male in manual sectors, such as fishing or construction).</a:t>
            </a:r>
          </a:p>
          <a:p>
            <a:pPr marL="0" indent="0" fontAlgn="auto">
              <a:spcAft>
                <a:spcPts val="0"/>
              </a:spcAft>
              <a:buNone/>
              <a:defRPr/>
            </a:pPr>
            <a:endParaRPr lang="en-GB" sz="2000" dirty="0">
              <a:latin typeface="Times New Roman" panose="02020603050405020304" pitchFamily="18" charset="0"/>
              <a:ea typeface="Tahoma" panose="020B0604030504040204" pitchFamily="34" charset="0"/>
              <a:cs typeface="Times New Roman" panose="02020603050405020304" pitchFamily="18" charset="0"/>
            </a:endParaRPr>
          </a:p>
          <a:p>
            <a:pPr marL="0" indent="0" fontAlgn="auto">
              <a:spcAft>
                <a:spcPts val="0"/>
              </a:spcAft>
              <a:buNone/>
              <a:defRPr/>
            </a:pPr>
            <a:endParaRPr lang="en-GB" sz="2000" dirty="0">
              <a:latin typeface="Times New Roman" panose="02020603050405020304" pitchFamily="18" charset="0"/>
              <a:cs typeface="Times New Roman" panose="02020603050405020304" pitchFamily="18" charset="0"/>
            </a:endParaRPr>
          </a:p>
        </p:txBody>
      </p:sp>
      <p:sp>
        <p:nvSpPr>
          <p:cNvPr id="2" name="Espace réservé du numéro de diapositive 1"/>
          <p:cNvSpPr>
            <a:spLocks noGrp="1"/>
          </p:cNvSpPr>
          <p:nvPr>
            <p:ph type="sldNum" sz="quarter" idx="12"/>
          </p:nvPr>
        </p:nvSpPr>
        <p:spPr/>
        <p:txBody>
          <a:bodyPr/>
          <a:lstStyle/>
          <a:p>
            <a:pPr>
              <a:defRPr/>
            </a:pPr>
            <a:fld id="{72BFBBA2-4FF8-41E8-88DA-9474EA1A1A27}" type="slidenum">
              <a:rPr lang="da-DK" smtClean="0"/>
              <a:pPr>
                <a:defRPr/>
              </a:pPr>
              <a:t>8</a:t>
            </a:fld>
            <a:endParaRPr lang="da-DK"/>
          </a:p>
        </p:txBody>
      </p:sp>
      <p:sp>
        <p:nvSpPr>
          <p:cNvPr id="5" name="Pladsholder til sidefod 4">
            <a:extLst>
              <a:ext uri="{FF2B5EF4-FFF2-40B4-BE49-F238E27FC236}">
                <a16:creationId xmlns:a16="http://schemas.microsoft.com/office/drawing/2014/main" id="{830D5896-817A-3148-90D8-BB6F9102A840}"/>
              </a:ext>
            </a:extLst>
          </p:cNvPr>
          <p:cNvSpPr>
            <a:spLocks noGrp="1"/>
          </p:cNvSpPr>
          <p:nvPr>
            <p:ph type="ftr" sz="quarter" idx="3"/>
          </p:nvPr>
        </p:nvSpPr>
        <p:spPr>
          <a:xfrm>
            <a:off x="679172" y="6356350"/>
            <a:ext cx="515000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r>
              <a:rPr lang="en-GB" sz="1200" b="1" dirty="0" smtClean="0">
                <a:solidFill>
                  <a:srgbClr val="230050"/>
                </a:solidFill>
                <a:latin typeface="Noto Sans SemiBold" panose="020B0502040504020204" pitchFamily="34" charset="0"/>
              </a:rPr>
              <a:t>ILO Toolkit on Developing National Action Plans on Forced Labour</a:t>
            </a:r>
            <a:endParaRPr lang="en-GB" sz="1200" b="1" dirty="0">
              <a:solidFill>
                <a:srgbClr val="230050"/>
              </a:solidFill>
              <a:latin typeface="Noto Sans SemiBold" panose="020B0502040504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ladsholder til indhold 4"/>
          <p:cNvPicPr>
            <a:picLocks noGrp="1" noChangeAspect="1"/>
          </p:cNvPicPr>
          <p:nvPr>
            <p:ph sz="half" idx="1"/>
          </p:nvPr>
        </p:nvPicPr>
        <p:blipFill>
          <a:blip r:embed="rId3"/>
          <a:srcRect/>
          <a:stretch>
            <a:fillRect/>
          </a:stretch>
        </p:blipFill>
        <p:spPr>
          <a:xfrm>
            <a:off x="838200" y="1466394"/>
            <a:ext cx="4208240" cy="4206706"/>
          </a:xfrm>
        </p:spPr>
      </p:pic>
      <p:sp>
        <p:nvSpPr>
          <p:cNvPr id="4" name="Pladsholder til indhold 3"/>
          <p:cNvSpPr>
            <a:spLocks noGrp="1"/>
          </p:cNvSpPr>
          <p:nvPr>
            <p:ph sz="half" idx="2"/>
          </p:nvPr>
        </p:nvSpPr>
        <p:spPr>
          <a:xfrm>
            <a:off x="5771243" y="958394"/>
            <a:ext cx="5277757" cy="4565438"/>
          </a:xfrm>
        </p:spPr>
        <p:txBody>
          <a:bodyPr rtlCol="0" anchor="ctr">
            <a:normAutofit/>
          </a:bodyPr>
          <a:lstStyle/>
          <a:p>
            <a:pPr marL="0" indent="0" fontAlgn="auto">
              <a:spcAft>
                <a:spcPts val="0"/>
              </a:spcAft>
              <a:buFont typeface="Arial" panose="020B0604020202020204" pitchFamily="34" charset="0"/>
              <a:buNone/>
              <a:defRPr/>
            </a:pPr>
            <a:r>
              <a:rPr lang="en-GB" sz="2000" b="1" dirty="0">
                <a:latin typeface="Noto Sans SemiBold" panose="020B0502040504020204" pitchFamily="34" charset="0"/>
                <a:ea typeface="Noto Sans SemiBold" panose="020B0502040504020204" pitchFamily="34" charset="0"/>
                <a:cs typeface="Noto Sans SemiBold" panose="020B0502040504020204" pitchFamily="34" charset="0"/>
              </a:rPr>
              <a:t>Target 8.7: Take immediate and effective measures to eradicate forced labour, end modern slavery and human trafficking and secure the prohibition and elimination of the worst forms of child labour, including recruitment and use of child soldiers, and by 2025 end child labour in all its forms.</a:t>
            </a:r>
          </a:p>
          <a:p>
            <a:pPr marL="0" indent="0" fontAlgn="auto">
              <a:spcAft>
                <a:spcPts val="0"/>
              </a:spcAft>
              <a:buFont typeface="Arial" panose="020B0604020202020204" pitchFamily="34" charset="0"/>
              <a:buNone/>
              <a:defRPr/>
            </a:pPr>
            <a:endParaRPr lang="en-GB" sz="2400" dirty="0">
              <a:latin typeface="Times New Roman" panose="02020603050405020304" pitchFamily="18" charset="0"/>
              <a:cs typeface="Times New Roman" panose="02020603050405020304" pitchFamily="18" charset="0"/>
            </a:endParaRPr>
          </a:p>
          <a:p>
            <a:pPr marL="0" indent="0" fontAlgn="auto">
              <a:spcAft>
                <a:spcPts val="0"/>
              </a:spcAft>
              <a:buFont typeface="Arial" panose="020B0604020202020204" pitchFamily="34" charset="0"/>
              <a:buNone/>
              <a:defRPr/>
            </a:pPr>
            <a:r>
              <a:rPr lang="en-GB" sz="2000" dirty="0">
                <a:latin typeface="Noto Sans" panose="020B0502040504020204" pitchFamily="34" charset="0"/>
                <a:ea typeface="Noto Sans" panose="020B0502040504020204" pitchFamily="34" charset="0"/>
                <a:cs typeface="Noto Sans" panose="020B0502040504020204" pitchFamily="34" charset="0"/>
              </a:rPr>
              <a:t>Target 8.7 is </a:t>
            </a:r>
            <a:r>
              <a:rPr lang="en-GB" sz="2000" u="sng" dirty="0">
                <a:latin typeface="Noto Sans" panose="020B0502040504020204" pitchFamily="34" charset="0"/>
                <a:ea typeface="Noto Sans" panose="020B0502040504020204" pitchFamily="34" charset="0"/>
                <a:cs typeface="Noto Sans" panose="020B0502040504020204" pitchFamily="34" charset="0"/>
              </a:rPr>
              <a:t>the target</a:t>
            </a:r>
            <a:r>
              <a:rPr lang="en-GB" sz="2000" dirty="0">
                <a:latin typeface="Noto Sans" panose="020B0502040504020204" pitchFamily="34" charset="0"/>
                <a:ea typeface="Noto Sans" panose="020B0502040504020204" pitchFamily="34" charset="0"/>
                <a:cs typeface="Noto Sans" panose="020B0502040504020204" pitchFamily="34" charset="0"/>
              </a:rPr>
              <a:t> for NAPs but other targets under Goal 8 must be kept in mind too.</a:t>
            </a:r>
          </a:p>
        </p:txBody>
      </p:sp>
      <p:sp>
        <p:nvSpPr>
          <p:cNvPr id="2" name="Espace réservé du numéro de diapositive 1"/>
          <p:cNvSpPr>
            <a:spLocks noGrp="1"/>
          </p:cNvSpPr>
          <p:nvPr>
            <p:ph type="sldNum" sz="quarter" idx="12"/>
          </p:nvPr>
        </p:nvSpPr>
        <p:spPr/>
        <p:txBody>
          <a:bodyPr/>
          <a:lstStyle/>
          <a:p>
            <a:pPr>
              <a:defRPr/>
            </a:pPr>
            <a:fld id="{72BFBBA2-4FF8-41E8-88DA-9474EA1A1A27}" type="slidenum">
              <a:rPr lang="da-DK" smtClean="0"/>
              <a:pPr>
                <a:defRPr/>
              </a:pPr>
              <a:t>9</a:t>
            </a:fld>
            <a:endParaRPr lang="da-DK"/>
          </a:p>
        </p:txBody>
      </p:sp>
      <p:sp>
        <p:nvSpPr>
          <p:cNvPr id="5" name="Pladsholder til sidefod 4">
            <a:extLst>
              <a:ext uri="{FF2B5EF4-FFF2-40B4-BE49-F238E27FC236}">
                <a16:creationId xmlns:a16="http://schemas.microsoft.com/office/drawing/2014/main" id="{50C1764F-64A8-0B41-9F1B-1B3D2C535C15}"/>
              </a:ext>
            </a:extLst>
          </p:cNvPr>
          <p:cNvSpPr>
            <a:spLocks noGrp="1"/>
          </p:cNvSpPr>
          <p:nvPr>
            <p:ph type="ftr" sz="quarter" idx="3"/>
          </p:nvPr>
        </p:nvSpPr>
        <p:spPr>
          <a:xfrm>
            <a:off x="679172" y="6356350"/>
            <a:ext cx="515000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r>
              <a:rPr lang="en-GB" sz="1200" b="1" dirty="0" smtClean="0">
                <a:solidFill>
                  <a:srgbClr val="230050"/>
                </a:solidFill>
                <a:latin typeface="Noto Sans SemiBold" panose="020B0502040504020204" pitchFamily="34" charset="0"/>
              </a:rPr>
              <a:t>ILO Toolkit on Developing National Action Plans on Forced Labour</a:t>
            </a:r>
            <a:endParaRPr lang="en-GB" sz="1200" b="1" dirty="0">
              <a:solidFill>
                <a:srgbClr val="230050"/>
              </a:solidFill>
              <a:latin typeface="Noto Sans SemiBold" panose="020B0502040504020204" pitchFamily="34" charset="0"/>
            </a:endParaRPr>
          </a:p>
        </p:txBody>
      </p:sp>
    </p:spTree>
  </p:cSld>
  <p:clrMapOvr>
    <a:masterClrMapping/>
  </p:clrMapOvr>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1829</TotalTime>
  <Words>2161</Words>
  <Application>Microsoft Office PowerPoint</Application>
  <PresentationFormat>Widescreen</PresentationFormat>
  <Paragraphs>134</Paragraphs>
  <Slides>18</Slides>
  <Notes>18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Arial</vt:lpstr>
      <vt:lpstr>Calibri</vt:lpstr>
      <vt:lpstr>Calibri Light</vt:lpstr>
      <vt:lpstr>Noto Sans</vt:lpstr>
      <vt:lpstr>Noto Sans Light</vt:lpstr>
      <vt:lpstr>Noto Sans SemiBold</vt:lpstr>
      <vt:lpstr>Overpass</vt:lpstr>
      <vt:lpstr>Overpass Light</vt:lpstr>
      <vt:lpstr>Tahoma</vt:lpstr>
      <vt:lpstr>Times New Roman</vt:lpstr>
      <vt:lpstr>Office-tema</vt:lpstr>
      <vt:lpstr>Tool No. 6: Forced Labour and the Sustainable Development Goals (SDGs) Annotated slides (to be opened in Notes mode)</vt:lpstr>
      <vt:lpstr>The SDGs basis</vt:lpstr>
      <vt:lpstr>The eradication of forced labour is a specific target under the SDG 8.  However, the achievement of Target 8.7 is closely related to the achievement of other SDGs. </vt:lpstr>
      <vt:lpstr>PowerPoint Presentation</vt:lpstr>
      <vt:lpstr>PowerPoint Presentation</vt:lpstr>
      <vt:lpstr>PowerPoint Presentation</vt:lpstr>
      <vt:lpstr>PowerPoint Presentation</vt:lpstr>
      <vt:lpstr>PowerPoint Presentation</vt:lpstr>
      <vt:lpstr>PowerPoint Presentation</vt:lpstr>
      <vt:lpstr>Other relevant Targets under SDG 8</vt:lpstr>
      <vt:lpstr>PowerPoint Presentation</vt:lpstr>
      <vt:lpstr>PowerPoint Presentation</vt:lpstr>
      <vt:lpstr>PowerPoint Presentation</vt:lpstr>
      <vt:lpstr>PowerPoint Presentation</vt:lpstr>
      <vt:lpstr>PowerPoint Presentation</vt:lpstr>
      <vt:lpstr>Deforestation, soil erosion and other (human-induced) depletions of natural resources threaten people’s livelihoods, making them vulnerable to forced labour.  The global fishing industry is illustrative of the links between preservation of natural resources and labour rights: overfishing has led to depletion of the stock and coastal fishermen can no longer sustain themselves. They become vulnerable to human trafficking and forced labour aboard large, industrial vessels in the global fishing industry.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SDGs and Child Labour/Forced Labour</dc:title>
  <dc:creator>Birgitte Krogh-Poulsen</dc:creator>
  <cp:lastModifiedBy>Castillo, Liliana</cp:lastModifiedBy>
  <cp:revision>255</cp:revision>
  <dcterms:created xsi:type="dcterms:W3CDTF">2016-05-04T08:16:47Z</dcterms:created>
  <dcterms:modified xsi:type="dcterms:W3CDTF">2020-11-26T19:58:44Z</dcterms:modified>
</cp:coreProperties>
</file>